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7" r:id="rId2"/>
    <p:sldId id="258" r:id="rId3"/>
    <p:sldId id="269" r:id="rId4"/>
    <p:sldId id="272" r:id="rId5"/>
    <p:sldId id="291" r:id="rId6"/>
    <p:sldId id="257" r:id="rId7"/>
    <p:sldId id="275" r:id="rId8"/>
    <p:sldId id="285" r:id="rId9"/>
    <p:sldId id="284" r:id="rId10"/>
    <p:sldId id="290" r:id="rId11"/>
    <p:sldId id="287" r:id="rId12"/>
    <p:sldId id="277" r:id="rId13"/>
    <p:sldId id="282" r:id="rId14"/>
    <p:sldId id="273" r:id="rId15"/>
    <p:sldId id="286" r:id="rId16"/>
    <p:sldId id="288" r:id="rId17"/>
    <p:sldId id="289" r:id="rId18"/>
    <p:sldId id="281" r:id="rId19"/>
    <p:sldId id="276" r:id="rId20"/>
    <p:sldId id="280" r:id="rId21"/>
    <p:sldId id="279" r:id="rId22"/>
    <p:sldId id="278" r:id="rId23"/>
    <p:sldId id="260" r:id="rId24"/>
    <p:sldId id="271" r:id="rId25"/>
    <p:sldId id="262" r:id="rId26"/>
    <p:sldId id="274" r:id="rId27"/>
    <p:sldId id="283" r:id="rId28"/>
    <p:sldId id="270" r:id="rId29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149C2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52" d="100"/>
          <a:sy n="52" d="100"/>
        </p:scale>
        <p:origin x="739" y="3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E6D43B-B9AE-4BEA-A8A0-9C4098FE8F26}" type="datetimeFigureOut">
              <a:rPr lang="ru-RU" smtClean="0"/>
              <a:t>16.11.2021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4CD8AA-467F-478F-9056-2446BD887A3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525368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Tm="8028"/>
    </mc:Choice>
    <mc:Fallback xmlns="">
      <p:transition advTm="8028"/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E6D43B-B9AE-4BEA-A8A0-9C4098FE8F26}" type="datetimeFigureOut">
              <a:rPr lang="ru-RU" smtClean="0"/>
              <a:t>16.11.2021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4CD8AA-467F-478F-9056-2446BD887A3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329435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Tm="8028"/>
    </mc:Choice>
    <mc:Fallback xmlns="">
      <p:transition advTm="8028"/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E6D43B-B9AE-4BEA-A8A0-9C4098FE8F26}" type="datetimeFigureOut">
              <a:rPr lang="ru-RU" smtClean="0"/>
              <a:t>16.11.2021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4CD8AA-467F-478F-9056-2446BD887A3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46402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Tm="8028"/>
    </mc:Choice>
    <mc:Fallback xmlns="">
      <p:transition advTm="8028"/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E6D43B-B9AE-4BEA-A8A0-9C4098FE8F26}" type="datetimeFigureOut">
              <a:rPr lang="ru-RU" smtClean="0"/>
              <a:t>16.11.2021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4CD8AA-467F-478F-9056-2446BD887A3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895344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Tm="8028"/>
    </mc:Choice>
    <mc:Fallback xmlns="">
      <p:transition advTm="8028"/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E6D43B-B9AE-4BEA-A8A0-9C4098FE8F26}" type="datetimeFigureOut">
              <a:rPr lang="ru-RU" smtClean="0"/>
              <a:t>16.11.2021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4CD8AA-467F-478F-9056-2446BD887A3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441267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Tm="8028"/>
    </mc:Choice>
    <mc:Fallback xmlns="">
      <p:transition advTm="8028"/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E6D43B-B9AE-4BEA-A8A0-9C4098FE8F26}" type="datetimeFigureOut">
              <a:rPr lang="ru-RU" smtClean="0"/>
              <a:t>16.11.2021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4CD8AA-467F-478F-9056-2446BD887A3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637506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Tm="8028"/>
    </mc:Choice>
    <mc:Fallback xmlns="">
      <p:transition advTm="8028"/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E6D43B-B9AE-4BEA-A8A0-9C4098FE8F26}" type="datetimeFigureOut">
              <a:rPr lang="ru-RU" smtClean="0"/>
              <a:t>16.11.2021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4CD8AA-467F-478F-9056-2446BD887A3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39911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Tm="8028"/>
    </mc:Choice>
    <mc:Fallback xmlns="">
      <p:transition advTm="8028"/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E6D43B-B9AE-4BEA-A8A0-9C4098FE8F26}" type="datetimeFigureOut">
              <a:rPr lang="ru-RU" smtClean="0"/>
              <a:t>16.11.2021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4CD8AA-467F-478F-9056-2446BD887A3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385427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Tm="8028"/>
    </mc:Choice>
    <mc:Fallback xmlns="">
      <p:transition advTm="8028"/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E6D43B-B9AE-4BEA-A8A0-9C4098FE8F26}" type="datetimeFigureOut">
              <a:rPr lang="ru-RU" smtClean="0"/>
              <a:t>16.11.2021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4CD8AA-467F-478F-9056-2446BD887A3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403902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Tm="8028"/>
    </mc:Choice>
    <mc:Fallback xmlns="">
      <p:transition advTm="8028"/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E6D43B-B9AE-4BEA-A8A0-9C4098FE8F26}" type="datetimeFigureOut">
              <a:rPr lang="ru-RU" smtClean="0"/>
              <a:t>16.11.2021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4CD8AA-467F-478F-9056-2446BD887A3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127316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Tm="8028"/>
    </mc:Choice>
    <mc:Fallback xmlns="">
      <p:transition advTm="8028"/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E6D43B-B9AE-4BEA-A8A0-9C4098FE8F26}" type="datetimeFigureOut">
              <a:rPr lang="ru-RU" smtClean="0"/>
              <a:t>16.11.2021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4CD8AA-467F-478F-9056-2446BD887A3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125029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Tm="8028"/>
    </mc:Choice>
    <mc:Fallback xmlns="">
      <p:transition advTm="8028"/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0E6D43B-B9AE-4BEA-A8A0-9C4098FE8F26}" type="datetimeFigureOut">
              <a:rPr lang="ru-RU" smtClean="0"/>
              <a:t>16.11.2021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14CD8AA-467F-478F-9056-2446BD887A3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681544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p14:dur="10" advTm="8028"/>
    </mc:Choice>
    <mc:Fallback xmlns="">
      <p:transition advTm="8028"/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jpeg"/><Relationship Id="rId13" Type="http://schemas.openxmlformats.org/officeDocument/2006/relationships/image" Target="../media/image12.png"/><Relationship Id="rId3" Type="http://schemas.openxmlformats.org/officeDocument/2006/relationships/image" Target="../media/image2.jpg"/><Relationship Id="rId7" Type="http://schemas.openxmlformats.org/officeDocument/2006/relationships/image" Target="../media/image6.png"/><Relationship Id="rId12" Type="http://schemas.openxmlformats.org/officeDocument/2006/relationships/image" Target="../media/image11.png"/><Relationship Id="rId2" Type="http://schemas.openxmlformats.org/officeDocument/2006/relationships/image" Target="../media/image1.png"/><Relationship Id="rId16" Type="http://schemas.openxmlformats.org/officeDocument/2006/relationships/image" Target="../media/image15.gif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5" Type="http://schemas.openxmlformats.org/officeDocument/2006/relationships/image" Target="../media/image14.jpeg"/><Relationship Id="rId10" Type="http://schemas.openxmlformats.org/officeDocument/2006/relationships/image" Target="../media/image9.gif"/><Relationship Id="rId4" Type="http://schemas.openxmlformats.org/officeDocument/2006/relationships/image" Target="../media/image3.png"/><Relationship Id="rId9" Type="http://schemas.openxmlformats.org/officeDocument/2006/relationships/image" Target="../media/image8.gif"/><Relationship Id="rId14" Type="http://schemas.openxmlformats.org/officeDocument/2006/relationships/image" Target="../media/image1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.png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6.jpeg"/><Relationship Id="rId5" Type="http://schemas.openxmlformats.org/officeDocument/2006/relationships/image" Target="../media/image17.png"/><Relationship Id="rId4" Type="http://schemas.openxmlformats.org/officeDocument/2006/relationships/image" Target="../media/image19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.png"/><Relationship Id="rId5" Type="http://schemas.openxmlformats.org/officeDocument/2006/relationships/image" Target="../media/image25.jpeg"/><Relationship Id="rId4" Type="http://schemas.openxmlformats.org/officeDocument/2006/relationships/image" Target="../media/image24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9.gif"/><Relationship Id="rId5" Type="http://schemas.openxmlformats.org/officeDocument/2006/relationships/image" Target="../media/image28.gif"/><Relationship Id="rId4" Type="http://schemas.openxmlformats.org/officeDocument/2006/relationships/image" Target="../media/image1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.png"/><Relationship Id="rId5" Type="http://schemas.openxmlformats.org/officeDocument/2006/relationships/image" Target="../media/image42.jpeg"/><Relationship Id="rId4" Type="http://schemas.openxmlformats.org/officeDocument/2006/relationships/image" Target="../media/image41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4.jpeg"/><Relationship Id="rId5" Type="http://schemas.openxmlformats.org/officeDocument/2006/relationships/image" Target="../media/image43.jpeg"/><Relationship Id="rId4" Type="http://schemas.openxmlformats.org/officeDocument/2006/relationships/image" Target="../media/image40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7.jpeg"/><Relationship Id="rId4" Type="http://schemas.openxmlformats.org/officeDocument/2006/relationships/image" Target="../media/image46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jpeg"/><Relationship Id="rId2" Type="http://schemas.openxmlformats.org/officeDocument/2006/relationships/image" Target="../media/image48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.png"/><Relationship Id="rId4" Type="http://schemas.openxmlformats.org/officeDocument/2006/relationships/image" Target="../media/image50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jpeg"/><Relationship Id="rId2" Type="http://schemas.openxmlformats.org/officeDocument/2006/relationships/image" Target="../media/image5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jpeg"/><Relationship Id="rId2" Type="http://schemas.openxmlformats.org/officeDocument/2006/relationships/image" Target="../media/image53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.pn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gif"/><Relationship Id="rId3" Type="http://schemas.openxmlformats.org/officeDocument/2006/relationships/image" Target="../media/image55.jpeg"/><Relationship Id="rId7" Type="http://schemas.openxmlformats.org/officeDocument/2006/relationships/image" Target="../media/image59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8.jpeg"/><Relationship Id="rId5" Type="http://schemas.openxmlformats.org/officeDocument/2006/relationships/image" Target="../media/image57.jpeg"/><Relationship Id="rId4" Type="http://schemas.openxmlformats.org/officeDocument/2006/relationships/image" Target="../media/image56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jpeg"/><Relationship Id="rId2" Type="http://schemas.openxmlformats.org/officeDocument/2006/relationships/image" Target="../media/image60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.png"/><Relationship Id="rId4" Type="http://schemas.openxmlformats.org/officeDocument/2006/relationships/image" Target="../media/image62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jpeg"/><Relationship Id="rId2" Type="http://schemas.openxmlformats.org/officeDocument/2006/relationships/image" Target="../media/image63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.png"/><Relationship Id="rId4" Type="http://schemas.openxmlformats.org/officeDocument/2006/relationships/image" Target="../media/image65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7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jpeg"/><Relationship Id="rId2" Type="http://schemas.openxmlformats.org/officeDocument/2006/relationships/image" Target="../media/image68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.png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73.jpeg"/><Relationship Id="rId3" Type="http://schemas.openxmlformats.org/officeDocument/2006/relationships/image" Target="../media/image71.jpeg"/><Relationship Id="rId7" Type="http://schemas.openxmlformats.org/officeDocument/2006/relationships/image" Target="../media/image72.jpeg"/><Relationship Id="rId2" Type="http://schemas.openxmlformats.org/officeDocument/2006/relationships/image" Target="../media/image70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9.gif"/><Relationship Id="rId5" Type="http://schemas.openxmlformats.org/officeDocument/2006/relationships/image" Target="../media/image28.gif"/><Relationship Id="rId4" Type="http://schemas.openxmlformats.org/officeDocument/2006/relationships/image" Target="../media/image1.png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76.jpeg"/><Relationship Id="rId3" Type="http://schemas.openxmlformats.org/officeDocument/2006/relationships/image" Target="../media/image19.png"/><Relationship Id="rId7" Type="http://schemas.openxmlformats.org/officeDocument/2006/relationships/image" Target="../media/image75.jpe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4.jpeg"/><Relationship Id="rId5" Type="http://schemas.openxmlformats.org/officeDocument/2006/relationships/image" Target="../media/image16.jpeg"/><Relationship Id="rId4" Type="http://schemas.openxmlformats.org/officeDocument/2006/relationships/image" Target="../media/image17.png"/><Relationship Id="rId9" Type="http://schemas.openxmlformats.org/officeDocument/2006/relationships/image" Target="../media/image1.png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82.jpeg"/><Relationship Id="rId3" Type="http://schemas.openxmlformats.org/officeDocument/2006/relationships/image" Target="../media/image77.jpeg"/><Relationship Id="rId7" Type="http://schemas.openxmlformats.org/officeDocument/2006/relationships/image" Target="../media/image81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0.jpeg"/><Relationship Id="rId5" Type="http://schemas.openxmlformats.org/officeDocument/2006/relationships/image" Target="../media/image79.jpeg"/><Relationship Id="rId4" Type="http://schemas.openxmlformats.org/officeDocument/2006/relationships/image" Target="../media/image78.jpe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4.jpeg"/><Relationship Id="rId2" Type="http://schemas.openxmlformats.org/officeDocument/2006/relationships/image" Target="../media/image83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85.jpe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image" Target="../media/image87.png"/><Relationship Id="rId13" Type="http://schemas.openxmlformats.org/officeDocument/2006/relationships/image" Target="../media/image91.png"/><Relationship Id="rId3" Type="http://schemas.openxmlformats.org/officeDocument/2006/relationships/image" Target="../media/image6.png"/><Relationship Id="rId7" Type="http://schemas.openxmlformats.org/officeDocument/2006/relationships/image" Target="../media/image17.png"/><Relationship Id="rId12" Type="http://schemas.openxmlformats.org/officeDocument/2006/relationships/image" Target="../media/image90.png"/><Relationship Id="rId2" Type="http://schemas.openxmlformats.org/officeDocument/2006/relationships/image" Target="../media/image8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2.png"/><Relationship Id="rId11" Type="http://schemas.openxmlformats.org/officeDocument/2006/relationships/image" Target="../media/image13.png"/><Relationship Id="rId5" Type="http://schemas.openxmlformats.org/officeDocument/2006/relationships/image" Target="../media/image7.jpeg"/><Relationship Id="rId15" Type="http://schemas.openxmlformats.org/officeDocument/2006/relationships/image" Target="../media/image1.png"/><Relationship Id="rId10" Type="http://schemas.openxmlformats.org/officeDocument/2006/relationships/image" Target="../media/image89.png"/><Relationship Id="rId4" Type="http://schemas.openxmlformats.org/officeDocument/2006/relationships/image" Target="../media/image10.png"/><Relationship Id="rId9" Type="http://schemas.openxmlformats.org/officeDocument/2006/relationships/image" Target="../media/image88.jpeg"/><Relationship Id="rId14" Type="http://schemas.openxmlformats.org/officeDocument/2006/relationships/image" Target="../media/image14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Picture 5" descr="http://www.playcast.ru/uploads/2017/09/25/23510602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723379" y="-380271"/>
            <a:ext cx="13317793" cy="76691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00982" y="589935"/>
            <a:ext cx="9612982" cy="6096868"/>
          </a:xfrm>
          <a:prstGeom prst="rect">
            <a:avLst/>
          </a:prstGeom>
        </p:spPr>
      </p:pic>
      <p:pic>
        <p:nvPicPr>
          <p:cNvPr id="5122" name="Picture 2" descr="https://ds35spb.ru/images/s12001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7251" y="275041"/>
            <a:ext cx="2552737" cy="25527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6" descr="https://i.pinimg.com/originals/44/36/80/443680aa56ae8bdefbc29547f22268a0.png"/>
          <p:cNvPicPr>
            <a:picLocks noChangeAspect="1" noChangeArrowheads="1"/>
          </p:cNvPicPr>
          <p:nvPr/>
        </p:nvPicPr>
        <p:blipFill rotWithShape="1">
          <a:blip r:embed="rId5" cstate="print">
            <a:clrChange>
              <a:clrFrom>
                <a:srgbClr val="000000">
                  <a:alpha val="0"/>
                </a:srgbClr>
              </a:clrFrom>
              <a:clrTo>
                <a:srgbClr val="000000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0683"/>
          <a:stretch/>
        </p:blipFill>
        <p:spPr bwMode="auto">
          <a:xfrm flipH="1">
            <a:off x="10095795" y="3804432"/>
            <a:ext cx="1533831" cy="26512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9162068" y="5227584"/>
            <a:ext cx="1415667" cy="1420948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309976" y="5299666"/>
            <a:ext cx="1485969" cy="1378291"/>
          </a:xfrm>
          <a:prstGeom prst="rect">
            <a:avLst/>
          </a:prstGeom>
        </p:spPr>
      </p:pic>
      <p:pic>
        <p:nvPicPr>
          <p:cNvPr id="9" name="Picture 2" descr="http://malishi74.ru/content/Photo%20for%20topics/pravila_dorozhnogo_dvizheniya_dlya_detej/znak_peshexodnyj_perexod.jpg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288381" y="2694839"/>
            <a:ext cx="1478760" cy="1478760"/>
          </a:xfrm>
          <a:prstGeom prst="rect">
            <a:avLst/>
          </a:prstGeom>
          <a:noFill/>
        </p:spPr>
      </p:pic>
      <p:grpSp>
        <p:nvGrpSpPr>
          <p:cNvPr id="10" name="Группа 9"/>
          <p:cNvGrpSpPr/>
          <p:nvPr/>
        </p:nvGrpSpPr>
        <p:grpSpPr>
          <a:xfrm>
            <a:off x="428604" y="4173599"/>
            <a:ext cx="1061633" cy="2729639"/>
            <a:chOff x="1382714" y="1513837"/>
            <a:chExt cx="1642449" cy="4474283"/>
          </a:xfrm>
        </p:grpSpPr>
        <p:sp>
          <p:nvSpPr>
            <p:cNvPr id="11" name="Минус 10"/>
            <p:cNvSpPr/>
            <p:nvPr/>
          </p:nvSpPr>
          <p:spPr>
            <a:xfrm rot="5400000">
              <a:off x="1392612" y="4919762"/>
              <a:ext cx="1747399" cy="389317"/>
            </a:xfrm>
            <a:prstGeom prst="mathMinus">
              <a:avLst/>
            </a:prstGeom>
            <a:solidFill>
              <a:schemeClr val="tx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pic>
          <p:nvPicPr>
            <p:cNvPr id="12" name="Рисунок 2"/>
            <p:cNvPicPr>
              <a:picLocks noChangeAspect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382714" y="1513837"/>
              <a:ext cx="1642449" cy="313558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13" name="Рисунок 12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24232" y="5757147"/>
            <a:ext cx="1559662" cy="736635"/>
          </a:xfrm>
          <a:prstGeom prst="rect">
            <a:avLst/>
          </a:prstGeom>
        </p:spPr>
      </p:pic>
      <p:pic>
        <p:nvPicPr>
          <p:cNvPr id="18" name="Рисунок 17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8687569" y="406311"/>
            <a:ext cx="1197701" cy="1245852"/>
          </a:xfrm>
          <a:prstGeom prst="rect">
            <a:avLst/>
          </a:prstGeom>
        </p:spPr>
      </p:pic>
      <p:pic>
        <p:nvPicPr>
          <p:cNvPr id="19" name="Рисунок 18"/>
          <p:cNvPicPr>
            <a:picLocks noChangeAspect="1"/>
          </p:cNvPicPr>
          <p:nvPr/>
        </p:nvPicPr>
        <p:blipFill>
          <a:blip r:embed="rId12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5594639" y="5385769"/>
            <a:ext cx="1266461" cy="1241432"/>
          </a:xfrm>
          <a:prstGeom prst="rect">
            <a:avLst/>
          </a:prstGeom>
        </p:spPr>
      </p:pic>
      <p:pic>
        <p:nvPicPr>
          <p:cNvPr id="20" name="Рисунок 19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9607823" y="2532150"/>
            <a:ext cx="1051535" cy="1234011"/>
          </a:xfrm>
          <a:prstGeom prst="rect">
            <a:avLst/>
          </a:prstGeom>
        </p:spPr>
      </p:pic>
      <p:pic>
        <p:nvPicPr>
          <p:cNvPr id="21" name="Рисунок 20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1878099" y="2978584"/>
            <a:ext cx="1047947" cy="1208859"/>
          </a:xfrm>
          <a:prstGeom prst="rect">
            <a:avLst/>
          </a:prstGeom>
        </p:spPr>
      </p:pic>
      <p:pic>
        <p:nvPicPr>
          <p:cNvPr id="22" name="Picture 4" descr="http://www.raskrasdetstvo.com/upload/shop_1/2/0/7/item_2074/shop_items_catalog_image2074.jpg"/>
          <p:cNvPicPr>
            <a:picLocks noChangeAspect="1" noChangeArrowheads="1"/>
          </p:cNvPicPr>
          <p:nvPr/>
        </p:nvPicPr>
        <p:blipFill>
          <a:blip r:embed="rId1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1869342" y="4423401"/>
            <a:ext cx="2282259" cy="2162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2979321" y="2726286"/>
            <a:ext cx="6538093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ru-RU" sz="3600" b="1" dirty="0" smtClean="0">
                <a:solidFill>
                  <a:srgbClr val="FF0000"/>
                </a:solidFill>
                <a:latin typeface="Monotype Corsiva" panose="03010101010201010101" pitchFamily="66" charset="0"/>
              </a:rPr>
              <a:t>«Дорожные знаки – наши друзья»</a:t>
            </a:r>
            <a:endParaRPr lang="ru-RU" sz="3600" b="1" dirty="0">
              <a:solidFill>
                <a:srgbClr val="FF0000"/>
              </a:solidFill>
              <a:latin typeface="Monotype Corsiva" panose="03010101010201010101" pitchFamily="66" charset="0"/>
            </a:endParaRPr>
          </a:p>
        </p:txBody>
      </p:sp>
      <p:sp>
        <p:nvSpPr>
          <p:cNvPr id="15" name="Прямоугольник 14"/>
          <p:cNvSpPr/>
          <p:nvPr/>
        </p:nvSpPr>
        <p:spPr>
          <a:xfrm>
            <a:off x="4604063" y="2385997"/>
            <a:ext cx="2662908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ru-RU" sz="2000" b="1" dirty="0" smtClean="0">
                <a:solidFill>
                  <a:srgbClr val="FF0000"/>
                </a:solidFill>
                <a:latin typeface="Monotype Corsiva" panose="03010101010201010101" pitchFamily="66" charset="0"/>
              </a:rPr>
              <a:t>Образовательный проект</a:t>
            </a:r>
            <a:endParaRPr lang="ru-RU" sz="2000" b="1" dirty="0">
              <a:solidFill>
                <a:srgbClr val="FF0000"/>
              </a:solidFill>
              <a:latin typeface="Monotype Corsiva" panose="03010101010201010101" pitchFamily="66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3103235" y="3529043"/>
            <a:ext cx="564289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ru-RU" b="1" dirty="0" smtClean="0">
                <a:solidFill>
                  <a:srgbClr val="FF0000"/>
                </a:solidFill>
                <a:latin typeface="Monotype Corsiva" panose="03010101010201010101" pitchFamily="66" charset="0"/>
              </a:rPr>
              <a:t>  МОУ  детский сад №337  Ворошиловского района Волгограда</a:t>
            </a:r>
            <a:endParaRPr lang="ru-RU" b="1" dirty="0">
              <a:solidFill>
                <a:srgbClr val="FF0000"/>
              </a:solidFill>
              <a:latin typeface="Monotype Corsiva" panose="03010101010201010101" pitchFamily="66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3418897" y="3666386"/>
            <a:ext cx="6069149" cy="13542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sz="1600" b="1" dirty="0" smtClean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16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Воспитатели:  Воронкина </a:t>
            </a:r>
            <a:r>
              <a:rPr lang="ru-RU" sz="16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Наталия </a:t>
            </a:r>
            <a:r>
              <a:rPr lang="ru-RU" sz="16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Александровна, </a:t>
            </a:r>
            <a:endParaRPr lang="ru-RU" sz="16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16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Илясова </a:t>
            </a:r>
            <a:r>
              <a:rPr lang="ru-RU" sz="16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Галина </a:t>
            </a:r>
            <a:r>
              <a:rPr lang="ru-RU" sz="16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Ивановна</a:t>
            </a:r>
          </a:p>
          <a:p>
            <a:r>
              <a:rPr lang="ru-RU" sz="16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Учитель – логопед: </a:t>
            </a:r>
            <a:r>
              <a:rPr lang="ru-RU" sz="1600" b="1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Катасонова</a:t>
            </a:r>
            <a:r>
              <a:rPr lang="ru-RU" sz="16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Наталья Николаевна</a:t>
            </a:r>
            <a:endParaRPr lang="ru-RU" sz="1600" dirty="0">
              <a:solidFill>
                <a:srgbClr val="FF0000"/>
              </a:solidFill>
            </a:endParaRPr>
          </a:p>
          <a:p>
            <a:pPr lvl="0"/>
            <a:r>
              <a:rPr lang="ru-RU" dirty="0" smtClean="0">
                <a:solidFill>
                  <a:prstClr val="black"/>
                </a:solidFill>
              </a:rPr>
              <a:t>.</a:t>
            </a:r>
            <a:endParaRPr lang="ru-RU" dirty="0">
              <a:solidFill>
                <a:prstClr val="black"/>
              </a:solidFill>
            </a:endParaRPr>
          </a:p>
        </p:txBody>
      </p:sp>
      <p:pic>
        <p:nvPicPr>
          <p:cNvPr id="14" name="Picture 3" descr="B:\Ирочка\Изображения\для презентации\весна\1.gif"/>
          <p:cNvPicPr>
            <a:picLocks noChangeAspect="1" noChangeArrowheads="1" noCrop="1"/>
          </p:cNvPicPr>
          <p:nvPr/>
        </p:nvPicPr>
        <p:blipFill>
          <a:blip r:embed="rId16" cstate="screen"/>
          <a:srcRect/>
          <a:stretch>
            <a:fillRect/>
          </a:stretch>
        </p:blipFill>
        <p:spPr bwMode="auto">
          <a:xfrm>
            <a:off x="9763099" y="85608"/>
            <a:ext cx="2242045" cy="2309476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63807925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7859" y="202769"/>
            <a:ext cx="10189631" cy="6306512"/>
          </a:xfrm>
          <a:prstGeom prst="rect">
            <a:avLst/>
          </a:prstGeom>
        </p:spPr>
      </p:pic>
      <p:sp>
        <p:nvSpPr>
          <p:cNvPr id="3075" name="Прямоугольник 4"/>
          <p:cNvSpPr>
            <a:spLocks noChangeArrowheads="1"/>
          </p:cNvSpPr>
          <p:nvPr/>
        </p:nvSpPr>
        <p:spPr bwMode="auto">
          <a:xfrm>
            <a:off x="2709587" y="2043981"/>
            <a:ext cx="640715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ru-RU" altLang="ru-RU" sz="2400" b="1" dirty="0">
                <a:solidFill>
                  <a:srgbClr val="FF0000"/>
                </a:solidFill>
                <a:latin typeface="Monotype Corsiva" panose="03010101010201010101" pitchFamily="66" charset="0"/>
              </a:rPr>
              <a:t>Вид проекта :</a:t>
            </a:r>
            <a:r>
              <a:rPr lang="ru-RU" altLang="ru-RU" sz="1800" b="1" dirty="0">
                <a:solidFill>
                  <a:srgbClr val="FF0000"/>
                </a:solidFill>
                <a:latin typeface="Monotype Corsiva" panose="03010101010201010101" pitchFamily="66" charset="0"/>
              </a:rPr>
              <a:t> </a:t>
            </a:r>
            <a:r>
              <a:rPr lang="ru-RU" altLang="ru-RU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Информационно</a:t>
            </a:r>
            <a:r>
              <a:rPr lang="ru-RU" altLang="ru-RU" sz="1800" b="1" dirty="0">
                <a:solidFill>
                  <a:srgbClr val="FF0000"/>
                </a:solidFill>
                <a:latin typeface="Monotype Corsiva" panose="03010101010201010101" pitchFamily="66" charset="0"/>
              </a:rPr>
              <a:t>- </a:t>
            </a:r>
            <a:r>
              <a:rPr lang="ru-RU" altLang="ru-RU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познавательный, речевой</a:t>
            </a:r>
          </a:p>
        </p:txBody>
      </p:sp>
      <p:sp>
        <p:nvSpPr>
          <p:cNvPr id="3076" name="Прямоугольник 5"/>
          <p:cNvSpPr>
            <a:spLocks noChangeArrowheads="1"/>
          </p:cNvSpPr>
          <p:nvPr/>
        </p:nvSpPr>
        <p:spPr bwMode="auto">
          <a:xfrm>
            <a:off x="1439246" y="2684971"/>
            <a:ext cx="6864096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ru-RU" altLang="ru-RU" sz="2400" b="1" dirty="0">
                <a:solidFill>
                  <a:srgbClr val="FF0000"/>
                </a:solidFill>
                <a:latin typeface="Monotype Corsiva" panose="03010101010201010101" pitchFamily="66" charset="0"/>
              </a:rPr>
              <a:t>Участники проекта: </a:t>
            </a:r>
            <a:r>
              <a:rPr lang="ru-RU" altLang="ru-RU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дети, воспитатели, логопед, родители  </a:t>
            </a:r>
            <a:endParaRPr lang="ru-RU" altLang="ru-RU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077" name="Прямоугольник 6"/>
          <p:cNvSpPr>
            <a:spLocks noChangeArrowheads="1"/>
          </p:cNvSpPr>
          <p:nvPr/>
        </p:nvSpPr>
        <p:spPr bwMode="auto">
          <a:xfrm>
            <a:off x="1439245" y="3302461"/>
            <a:ext cx="4535488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ru-RU" altLang="ru-RU" sz="2400" b="1" dirty="0">
                <a:solidFill>
                  <a:srgbClr val="FF0000"/>
                </a:solidFill>
                <a:latin typeface="Monotype Corsiva" panose="03010101010201010101" pitchFamily="66" charset="0"/>
              </a:rPr>
              <a:t>Возраст детей: </a:t>
            </a:r>
            <a:r>
              <a:rPr lang="ru-RU" altLang="ru-RU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5 – 7 лет (группа детей) </a:t>
            </a:r>
            <a:endParaRPr lang="ru-RU" altLang="ru-RU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078" name="Прямоугольник 7"/>
          <p:cNvSpPr>
            <a:spLocks noChangeArrowheads="1"/>
          </p:cNvSpPr>
          <p:nvPr/>
        </p:nvSpPr>
        <p:spPr bwMode="auto">
          <a:xfrm>
            <a:off x="1439245" y="3920331"/>
            <a:ext cx="6992179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ru-RU" altLang="ru-RU" sz="2400" b="1" dirty="0">
                <a:solidFill>
                  <a:srgbClr val="FF0000"/>
                </a:solidFill>
                <a:latin typeface="Monotype Corsiva" panose="03010101010201010101" pitchFamily="66" charset="0"/>
              </a:rPr>
              <a:t>Сроки реализации: </a:t>
            </a:r>
            <a:r>
              <a:rPr lang="ru-RU" altLang="ru-RU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 </a:t>
            </a:r>
            <a:r>
              <a:rPr lang="ru-RU" altLang="ru-RU" sz="1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18 по 22 октября, </a:t>
            </a:r>
            <a:r>
              <a:rPr lang="ru-RU" altLang="ru-RU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краткосрочный проект</a:t>
            </a:r>
            <a:r>
              <a:rPr lang="ru-RU" altLang="ru-RU" sz="1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altLang="ru-RU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079" name="Прямоугольник 8"/>
          <p:cNvSpPr>
            <a:spLocks noChangeArrowheads="1"/>
          </p:cNvSpPr>
          <p:nvPr/>
        </p:nvSpPr>
        <p:spPr bwMode="auto">
          <a:xfrm>
            <a:off x="1439245" y="4628852"/>
            <a:ext cx="8413750" cy="101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ru-RU" altLang="ru-RU" sz="2400" b="1" dirty="0">
                <a:solidFill>
                  <a:srgbClr val="FF0000"/>
                </a:solidFill>
                <a:latin typeface="Monotype Corsiva" panose="03010101010201010101" pitchFamily="66" charset="0"/>
                <a:cs typeface="Times New Roman" panose="02020603050405020304" pitchFamily="18" charset="0"/>
              </a:rPr>
              <a:t>Интеграция образовательных областей:</a:t>
            </a:r>
            <a:r>
              <a:rPr lang="ru-RU" altLang="ru-RU" sz="2400" b="1" dirty="0">
                <a:solidFill>
                  <a:srgbClr val="3333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ru-RU" altLang="ru-RU" sz="1100" b="1" dirty="0">
                <a:solidFill>
                  <a:srgbClr val="3333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altLang="ru-RU" sz="1100" b="1" dirty="0">
                <a:solidFill>
                  <a:srgbClr val="3333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altLang="ru-RU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Познавательное развитие, Социально-коммуникативное развитие, Речевое развитие, Художественно-эстетическое развитие, Физическое развитие </a:t>
            </a:r>
          </a:p>
        </p:txBody>
      </p:sp>
      <p:pic>
        <p:nvPicPr>
          <p:cNvPr id="10" name="Picture 18" descr="https://thumbs.dreamstime.com/b/%D0%BC%D0%B0-%D1%8C%D1%87%D0%B8%D0%BA-%D1%81-%D1%88%D0%B0%D1%80%D0%B6%D0%B5%D0%BC-%D1%80%D1%8E%D0%BA%D0%B7%D0%B0%D0%BA%D0%BE%D0%B2-91197352.jpg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54750" y="4289425"/>
            <a:ext cx="2219856" cy="22198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14" descr="https://i.pinimg.com/originals/d3/a1/8a/d3a18a7e173d969a3075b490744a06fd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16737" y="3534569"/>
            <a:ext cx="1545441" cy="27512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2" descr="https://ds35spb.ru/images/s12001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1850" y="166379"/>
            <a:ext cx="2183746" cy="21837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5" descr="http://www.playcast.ru/uploads/2017/09/25/23510602.pn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75034" y="-457199"/>
            <a:ext cx="13130955" cy="7486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5997736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5" descr="http://www.playcast.ru/uploads/2017/09/25/23510602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75034" y="-457199"/>
            <a:ext cx="13130955" cy="7486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42104" y="359951"/>
            <a:ext cx="10189631" cy="6306512"/>
          </a:xfrm>
          <a:prstGeom prst="rect">
            <a:avLst/>
          </a:prstGeom>
        </p:spPr>
      </p:pic>
      <p:pic>
        <p:nvPicPr>
          <p:cNvPr id="5122" name="Picture 2" descr="https://ds35spb.ru/images/s12001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4548" y="212977"/>
            <a:ext cx="2335585" cy="23355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2" name="Picture 14" descr="https://i.pinimg.com/originals/d3/a1/8a/d3a18a7e173d969a3075b490744a06fd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62335" y="3721388"/>
            <a:ext cx="1545441" cy="27512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3" name="Picture 18" descr="https://thumbs.dreamstime.com/b/%D0%BC%D0%B0-%D1%8C%D1%87%D0%B8%D0%BA-%D1%81-%D1%88%D0%B0%D1%80%D0%B6%D0%B5%D0%BC-%D1%80%D1%8E%D0%BA%D0%B7%D0%B0%D0%BA%D0%BE%D0%B2-91197352.jpg"/>
          <p:cNvPicPr>
            <a:picLocks noChangeAspect="1" noChangeArrowheads="1"/>
          </p:cNvPicPr>
          <p:nvPr/>
        </p:nvPicPr>
        <p:blipFill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8961" y="4297468"/>
            <a:ext cx="2219856" cy="22198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1952178" y="2227470"/>
            <a:ext cx="1915909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>
              <a:spcBef>
                <a:spcPct val="0"/>
              </a:spcBef>
            </a:pPr>
            <a:r>
              <a:rPr lang="ru-RU" altLang="ru-RU" sz="3200" b="1" dirty="0">
                <a:solidFill>
                  <a:srgbClr val="FF0000"/>
                </a:solidFill>
                <a:latin typeface="Monotype Corsiva" panose="03010101010201010101" pitchFamily="66" charset="0"/>
              </a:rPr>
              <a:t>Проблема: 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1929353" y="3513207"/>
            <a:ext cx="2425664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>
              <a:spcBef>
                <a:spcPct val="0"/>
              </a:spcBef>
            </a:pPr>
            <a:r>
              <a:rPr lang="ru-RU" altLang="ru-RU" sz="3200" b="1" dirty="0">
                <a:solidFill>
                  <a:srgbClr val="FF0000"/>
                </a:solidFill>
                <a:latin typeface="Monotype Corsiva" panose="03010101010201010101" pitchFamily="66" charset="0"/>
              </a:rPr>
              <a:t>Цель проекта: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2443792" y="2793389"/>
            <a:ext cx="6096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b="1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"</a:t>
            </a:r>
            <a:r>
              <a:rPr lang="ru-RU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Зачем маленьким детям знать дорожные знаки, </a:t>
            </a:r>
            <a:r>
              <a:rPr lang="ru-RU" b="1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если</a:t>
            </a:r>
          </a:p>
          <a:p>
            <a:r>
              <a:rPr lang="ru-RU" b="1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дети </a:t>
            </a:r>
            <a:r>
              <a:rPr lang="ru-RU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всегда ходят по улице города с родителями?"</a:t>
            </a:r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2591752" y="4118251"/>
            <a:ext cx="6096000" cy="1754326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b="1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Пропаганда </a:t>
            </a:r>
            <a:r>
              <a:rPr lang="ru-RU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среди детей и их родителей о нормах и правилах, действующих в сфере дорожного движения, формирование у детей дошкольного возраста первичных представлений о названии дорожных знаков, их значении в безопасном движении на улицах и дорогах города.</a:t>
            </a:r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2577468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49C2B">
            <a:alpha val="75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7498111" y="886491"/>
            <a:ext cx="315665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spcBef>
                <a:spcPct val="0"/>
              </a:spcBef>
            </a:pPr>
            <a:r>
              <a:rPr lang="ru-RU" altLang="ru-RU" sz="2800" b="1" dirty="0" smtClean="0">
                <a:solidFill>
                  <a:srgbClr val="FF0000"/>
                </a:solidFill>
                <a:latin typeface="Monotype Corsiva" panose="03010101010201010101" pitchFamily="66" charset="0"/>
              </a:rPr>
              <a:t>Уголок по ПДД</a:t>
            </a:r>
            <a:endParaRPr lang="ru-RU" altLang="ru-RU" sz="2800" b="1" dirty="0">
              <a:solidFill>
                <a:srgbClr val="FF0000"/>
              </a:solidFill>
              <a:latin typeface="Monotype Corsiva" panose="03010101010201010101" pitchFamily="66" charset="0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6053583" y="1887793"/>
            <a:ext cx="5897523" cy="4536371"/>
          </a:xfrm>
          <a:prstGeom prst="rect">
            <a:avLst/>
          </a:prstGeom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-2" y="210270"/>
            <a:ext cx="6053585" cy="4671445"/>
          </a:xfrm>
          <a:prstGeom prst="rect">
            <a:avLst/>
          </a:prstGeom>
        </p:spPr>
      </p:pic>
      <p:pic>
        <p:nvPicPr>
          <p:cNvPr id="2" name="Picture 5" descr="http://www.playcast.ru/uploads/2017/09/25/23510602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511893" y="-470662"/>
            <a:ext cx="13130955" cy="7486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0418357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49C2B">
            <a:alpha val="8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648930" y="4831731"/>
            <a:ext cx="3156650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spcBef>
                <a:spcPct val="0"/>
              </a:spcBef>
            </a:pPr>
            <a:r>
              <a:rPr lang="ru-RU" altLang="ru-RU" sz="2800" b="1" dirty="0" smtClean="0">
                <a:solidFill>
                  <a:srgbClr val="FF0000"/>
                </a:solidFill>
                <a:latin typeface="Monotype Corsiva" panose="03010101010201010101" pitchFamily="66" charset="0"/>
              </a:rPr>
              <a:t>Книги </a:t>
            </a:r>
          </a:p>
          <a:p>
            <a:pPr lvl="0">
              <a:spcBef>
                <a:spcPct val="0"/>
              </a:spcBef>
            </a:pPr>
            <a:r>
              <a:rPr lang="ru-RU" altLang="ru-RU" sz="2800" b="1" dirty="0" smtClean="0">
                <a:solidFill>
                  <a:srgbClr val="FF0000"/>
                </a:solidFill>
                <a:latin typeface="Monotype Corsiva" panose="03010101010201010101" pitchFamily="66" charset="0"/>
              </a:rPr>
              <a:t>и плакаты по ПДД</a:t>
            </a:r>
            <a:endParaRPr lang="ru-RU" altLang="ru-RU" sz="2800" b="1" dirty="0">
              <a:solidFill>
                <a:srgbClr val="FF0000"/>
              </a:solidFill>
              <a:latin typeface="Monotype Corsiva" panose="03010101010201010101" pitchFamily="66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306889" y="247188"/>
            <a:ext cx="5687703" cy="4265778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5994592" y="2366484"/>
            <a:ext cx="5723954" cy="4292965"/>
          </a:xfrm>
          <a:prstGeom prst="rect">
            <a:avLst/>
          </a:prstGeom>
        </p:spPr>
      </p:pic>
      <p:pic>
        <p:nvPicPr>
          <p:cNvPr id="10" name="Picture 4" descr="https://1.bp.blogspot.com/-YQnHagxZ_aQ/WSPahres1ZI/AAAAAAAADGo/ahLP9HMLJOsEgu0GO-Lr_X03xHaCP0uTACLcB/s1600/09759649.jpg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99095" y="4900035"/>
            <a:ext cx="2395497" cy="13355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1009068">
            <a:off x="7058852" y="247188"/>
            <a:ext cx="3595434" cy="2696575"/>
          </a:xfrm>
          <a:prstGeom prst="ellipse">
            <a:avLst/>
          </a:prstGeom>
          <a:ln w="63500" cap="rnd">
            <a:noFill/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2" name="Picture 5" descr="http://www.playcast.ru/uploads/2017/09/25/23510602.pn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570886" y="-365728"/>
            <a:ext cx="13130955" cy="7486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1582951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6253313" y="2285999"/>
            <a:ext cx="5618496" cy="4254430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339214" y="249120"/>
            <a:ext cx="6045556" cy="4534167"/>
          </a:xfrm>
          <a:prstGeom prst="rect">
            <a:avLst/>
          </a:prstGeom>
        </p:spPr>
      </p:pic>
      <p:pic>
        <p:nvPicPr>
          <p:cNvPr id="2" name="Picture 5" descr="http://www.playcast.ru/uploads/2017/09/25/23510602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82394" y="-370173"/>
            <a:ext cx="13130955" cy="7486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Прямоугольник 5"/>
          <p:cNvSpPr/>
          <p:nvPr/>
        </p:nvSpPr>
        <p:spPr>
          <a:xfrm>
            <a:off x="7354406" y="1599363"/>
            <a:ext cx="3547766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>
              <a:spcBef>
                <a:spcPct val="0"/>
              </a:spcBef>
            </a:pPr>
            <a:r>
              <a:rPr lang="ru-RU" altLang="ru-RU" sz="2800" b="1" dirty="0" smtClean="0">
                <a:solidFill>
                  <a:srgbClr val="FF0000"/>
                </a:solidFill>
                <a:latin typeface="Monotype Corsiva" panose="03010101010201010101" pitchFamily="66" charset="0"/>
              </a:rPr>
              <a:t>Лото «Дорожные знаки»</a:t>
            </a:r>
            <a:endParaRPr lang="ru-RU" altLang="ru-RU" sz="2800" b="1" dirty="0">
              <a:solidFill>
                <a:srgbClr val="FF0000"/>
              </a:solidFill>
              <a:latin typeface="Monotype Corsiva" panose="03010101010201010101" pitchFamily="66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919000" y="4898415"/>
            <a:ext cx="4400564" cy="95410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>
              <a:spcBef>
                <a:spcPct val="0"/>
              </a:spcBef>
            </a:pPr>
            <a:r>
              <a:rPr lang="ru-RU" altLang="ru-RU" sz="2800" b="1" dirty="0" smtClean="0">
                <a:solidFill>
                  <a:srgbClr val="FF0000"/>
                </a:solidFill>
                <a:latin typeface="Monotype Corsiva" panose="03010101010201010101" pitchFamily="66" charset="0"/>
              </a:rPr>
              <a:t>          дидактическая игра</a:t>
            </a:r>
          </a:p>
          <a:p>
            <a:pPr lvl="0">
              <a:spcBef>
                <a:spcPct val="0"/>
              </a:spcBef>
            </a:pPr>
            <a:r>
              <a:rPr lang="ru-RU" altLang="ru-RU" sz="2800" b="1" dirty="0" smtClean="0">
                <a:solidFill>
                  <a:srgbClr val="FF0000"/>
                </a:solidFill>
                <a:latin typeface="Monotype Corsiva" panose="03010101010201010101" pitchFamily="66" charset="0"/>
              </a:rPr>
              <a:t>Ассоциации «Дорожные знаки»</a:t>
            </a:r>
            <a:endParaRPr lang="ru-RU" altLang="ru-RU" sz="2800" b="1" dirty="0">
              <a:solidFill>
                <a:srgbClr val="FF0000"/>
              </a:solidFill>
              <a:latin typeface="Monotype Corsiva" panose="03010101010201010101" pitchFamily="66" charset="0"/>
            </a:endParaRPr>
          </a:p>
        </p:txBody>
      </p:sp>
      <p:pic>
        <p:nvPicPr>
          <p:cNvPr id="8" name="Picture 6" descr="Анимированные дорожные знаки (37 фото)"/>
          <p:cNvPicPr>
            <a:picLocks noChangeAspect="1" noChangeArrowheads="1" noCrop="1"/>
          </p:cNvPicPr>
          <p:nvPr/>
        </p:nvPicPr>
        <p:blipFill>
          <a:blip r:embed="rId5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40561" y="308253"/>
            <a:ext cx="1552720" cy="15527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2" descr="Анимированные дорожные знаки (37 фото)"/>
          <p:cNvPicPr>
            <a:picLocks noChangeAspect="1" noChangeArrowheads="1" noCrop="1"/>
          </p:cNvPicPr>
          <p:nvPr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28289" y="308253"/>
            <a:ext cx="1469256" cy="14692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7624378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49C2B">
            <a:alpha val="78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/>
          <p:cNvSpPr/>
          <p:nvPr/>
        </p:nvSpPr>
        <p:spPr>
          <a:xfrm>
            <a:off x="7354406" y="1599363"/>
            <a:ext cx="3757760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>
              <a:spcBef>
                <a:spcPct val="0"/>
              </a:spcBef>
            </a:pPr>
            <a:r>
              <a:rPr lang="ru-RU" altLang="ru-RU" sz="2800" b="1" dirty="0">
                <a:solidFill>
                  <a:srgbClr val="FF0000"/>
                </a:solidFill>
                <a:latin typeface="Monotype Corsiva" panose="03010101010201010101" pitchFamily="66" charset="0"/>
              </a:rPr>
              <a:t>н</a:t>
            </a:r>
            <a:r>
              <a:rPr lang="ru-RU" altLang="ru-RU" sz="2800" b="1" dirty="0" smtClean="0">
                <a:solidFill>
                  <a:srgbClr val="FF0000"/>
                </a:solidFill>
                <a:latin typeface="Monotype Corsiva" panose="03010101010201010101" pitchFamily="66" charset="0"/>
              </a:rPr>
              <a:t>астольная игра «Дорога»</a:t>
            </a:r>
            <a:endParaRPr lang="ru-RU" altLang="ru-RU" sz="2800" b="1" dirty="0">
              <a:solidFill>
                <a:srgbClr val="FF0000"/>
              </a:solidFill>
              <a:latin typeface="Monotype Corsiva" panose="03010101010201010101" pitchFamily="66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1066485" y="4752017"/>
            <a:ext cx="3799438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>
              <a:spcBef>
                <a:spcPct val="0"/>
              </a:spcBef>
            </a:pPr>
            <a:r>
              <a:rPr lang="ru-RU" altLang="ru-RU" sz="2800" b="1" dirty="0" smtClean="0">
                <a:solidFill>
                  <a:srgbClr val="FF0000"/>
                </a:solidFill>
                <a:latin typeface="Monotype Corsiva" panose="03010101010201010101" pitchFamily="66" charset="0"/>
              </a:rPr>
              <a:t>домино «Дорожные знаки»</a:t>
            </a:r>
            <a:endParaRPr lang="ru-RU" altLang="ru-RU" sz="2800" b="1" dirty="0">
              <a:solidFill>
                <a:srgbClr val="FF0000"/>
              </a:solidFill>
              <a:latin typeface="Monotype Corsiva" panose="03010101010201010101" pitchFamily="66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359141" y="366580"/>
            <a:ext cx="5847248" cy="4385436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6206389" y="2282561"/>
            <a:ext cx="5670506" cy="4252879"/>
          </a:xfrm>
          <a:prstGeom prst="rect">
            <a:avLst/>
          </a:prstGeom>
        </p:spPr>
      </p:pic>
      <p:pic>
        <p:nvPicPr>
          <p:cNvPr id="2" name="Picture 5" descr="http://www.playcast.ru/uploads/2017/09/25/23510602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77076" y="-410701"/>
            <a:ext cx="13130955" cy="7486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5840433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5950036" y="4869687"/>
            <a:ext cx="5857694" cy="95410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>
              <a:spcBef>
                <a:spcPct val="0"/>
              </a:spcBef>
            </a:pPr>
            <a:r>
              <a:rPr lang="ru-RU" altLang="ru-RU" sz="2800" b="1" dirty="0" smtClean="0">
                <a:solidFill>
                  <a:srgbClr val="FF0000"/>
                </a:solidFill>
                <a:latin typeface="Monotype Corsiva" panose="03010101010201010101" pitchFamily="66" charset="0"/>
              </a:rPr>
              <a:t> </a:t>
            </a:r>
            <a:r>
              <a:rPr lang="ru-RU" altLang="ru-RU" sz="2000" b="1" dirty="0" smtClean="0">
                <a:solidFill>
                  <a:srgbClr val="FF0000"/>
                </a:solidFill>
                <a:latin typeface="Monotype Corsiva" panose="03010101010201010101" pitchFamily="66" charset="0"/>
              </a:rPr>
              <a:t>дидактическая игра на развитие </a:t>
            </a:r>
          </a:p>
          <a:p>
            <a:pPr lvl="0">
              <a:spcBef>
                <a:spcPct val="0"/>
              </a:spcBef>
            </a:pPr>
            <a:r>
              <a:rPr lang="ru-RU" altLang="ru-RU" sz="2000" b="1" dirty="0" smtClean="0">
                <a:solidFill>
                  <a:srgbClr val="FF0000"/>
                </a:solidFill>
                <a:latin typeface="Monotype Corsiva" panose="03010101010201010101" pitchFamily="66" charset="0"/>
              </a:rPr>
              <a:t>пространственных отношений </a:t>
            </a:r>
            <a:r>
              <a:rPr lang="ru-RU" altLang="ru-RU" sz="2800" b="1" dirty="0" smtClean="0">
                <a:solidFill>
                  <a:srgbClr val="FF0000"/>
                </a:solidFill>
                <a:latin typeface="Monotype Corsiva" panose="03010101010201010101" pitchFamily="66" charset="0"/>
              </a:rPr>
              <a:t> «Дорожные знаки»</a:t>
            </a:r>
            <a:endParaRPr lang="ru-RU" altLang="ru-RU" sz="2800" b="1" dirty="0">
              <a:solidFill>
                <a:srgbClr val="FF0000"/>
              </a:solidFill>
              <a:latin typeface="Monotype Corsiva" panose="03010101010201010101" pitchFamily="66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5854172" y="217351"/>
            <a:ext cx="6049422" cy="4652336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370830" y="2189132"/>
            <a:ext cx="5483342" cy="4235032"/>
          </a:xfrm>
          <a:prstGeom prst="rect">
            <a:avLst/>
          </a:prstGeom>
        </p:spPr>
      </p:pic>
      <p:sp>
        <p:nvSpPr>
          <p:cNvPr id="8" name="Прямоугольник 7"/>
          <p:cNvSpPr/>
          <p:nvPr/>
        </p:nvSpPr>
        <p:spPr>
          <a:xfrm>
            <a:off x="767438" y="1103317"/>
            <a:ext cx="4980851" cy="95410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>
              <a:spcBef>
                <a:spcPct val="0"/>
              </a:spcBef>
            </a:pPr>
            <a:r>
              <a:rPr lang="ru-RU" altLang="ru-RU" sz="2800" b="1" dirty="0" smtClean="0">
                <a:solidFill>
                  <a:srgbClr val="FF0000"/>
                </a:solidFill>
                <a:latin typeface="Monotype Corsiva" panose="03010101010201010101" pitchFamily="66" charset="0"/>
              </a:rPr>
              <a:t> </a:t>
            </a:r>
            <a:r>
              <a:rPr lang="ru-RU" altLang="ru-RU" sz="2000" b="1" dirty="0" smtClean="0">
                <a:solidFill>
                  <a:srgbClr val="FF0000"/>
                </a:solidFill>
                <a:latin typeface="Monotype Corsiva" panose="03010101010201010101" pitchFamily="66" charset="0"/>
              </a:rPr>
              <a:t>дидактическая игра </a:t>
            </a:r>
          </a:p>
          <a:p>
            <a:pPr lvl="0">
              <a:spcBef>
                <a:spcPct val="0"/>
              </a:spcBef>
            </a:pPr>
            <a:r>
              <a:rPr lang="ru-RU" altLang="ru-RU" sz="2800" b="1" dirty="0" smtClean="0">
                <a:solidFill>
                  <a:srgbClr val="FF0000"/>
                </a:solidFill>
                <a:latin typeface="Monotype Corsiva" panose="03010101010201010101" pitchFamily="66" charset="0"/>
              </a:rPr>
              <a:t>« Собери дорожный знак из частей»</a:t>
            </a:r>
            <a:endParaRPr lang="ru-RU" altLang="ru-RU" sz="2800" b="1" dirty="0">
              <a:solidFill>
                <a:srgbClr val="FF0000"/>
              </a:solidFill>
              <a:latin typeface="Monotype Corsiva" panose="03010101010201010101" pitchFamily="66" charset="0"/>
            </a:endParaRPr>
          </a:p>
        </p:txBody>
      </p:sp>
      <p:pic>
        <p:nvPicPr>
          <p:cNvPr id="2" name="Picture 5" descr="http://www.playcast.ru/uploads/2017/09/25/23510602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47955" y="-451159"/>
            <a:ext cx="13130955" cy="7486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5635919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49C2B">
            <a:alpha val="59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1106128" y="132735"/>
            <a:ext cx="9999405" cy="6543182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4507969" y="414771"/>
            <a:ext cx="5869858" cy="46684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Прямоугольник 5"/>
          <p:cNvSpPr/>
          <p:nvPr/>
        </p:nvSpPr>
        <p:spPr>
          <a:xfrm>
            <a:off x="4507969" y="414771"/>
            <a:ext cx="5851282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>
              <a:spcBef>
                <a:spcPct val="0"/>
              </a:spcBef>
            </a:pPr>
            <a:r>
              <a:rPr lang="ru-RU" altLang="ru-RU" sz="2800" b="1" dirty="0">
                <a:solidFill>
                  <a:srgbClr val="FF0000"/>
                </a:solidFill>
                <a:latin typeface="Monotype Corsiva" panose="03010101010201010101" pitchFamily="66" charset="0"/>
              </a:rPr>
              <a:t>д</a:t>
            </a:r>
            <a:r>
              <a:rPr lang="ru-RU" altLang="ru-RU" sz="2800" b="1" dirty="0" smtClean="0">
                <a:solidFill>
                  <a:srgbClr val="FF0000"/>
                </a:solidFill>
                <a:latin typeface="Monotype Corsiva" panose="03010101010201010101" pitchFamily="66" charset="0"/>
              </a:rPr>
              <a:t>идактическая игра «Внимание! Дорога!»</a:t>
            </a:r>
            <a:endParaRPr lang="ru-RU" altLang="ru-RU" sz="2800" b="1" dirty="0">
              <a:solidFill>
                <a:srgbClr val="FF0000"/>
              </a:solidFill>
              <a:latin typeface="Monotype Corsiva" panose="03010101010201010101" pitchFamily="66" charset="0"/>
            </a:endParaRPr>
          </a:p>
        </p:txBody>
      </p:sp>
      <p:pic>
        <p:nvPicPr>
          <p:cNvPr id="2" name="Picture 5" descr="http://www.playcast.ru/uploads/2017/09/25/23510602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577635" y="-338744"/>
            <a:ext cx="13130955" cy="7486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1778873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49C2B">
            <a:alpha val="59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/>
          <p:cNvSpPr/>
          <p:nvPr/>
        </p:nvSpPr>
        <p:spPr>
          <a:xfrm rot="10800000" flipV="1">
            <a:off x="2325208" y="1059767"/>
            <a:ext cx="2512263" cy="5305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spcBef>
                <a:spcPct val="0"/>
              </a:spcBef>
            </a:pPr>
            <a:r>
              <a:rPr lang="ru-RU" altLang="ru-RU" sz="2800" b="1" dirty="0" smtClean="0">
                <a:solidFill>
                  <a:srgbClr val="FF0000"/>
                </a:solidFill>
                <a:latin typeface="Monotype Corsiva" panose="03010101010201010101" pitchFamily="66" charset="0"/>
              </a:rPr>
              <a:t>«ЛЭПБУК!»</a:t>
            </a:r>
            <a:endParaRPr lang="ru-RU" altLang="ru-RU" sz="2800" b="1" dirty="0">
              <a:solidFill>
                <a:srgbClr val="FF0000"/>
              </a:solidFill>
              <a:latin typeface="Monotype Corsiva" panose="03010101010201010101" pitchFamily="66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282332" y="2204435"/>
            <a:ext cx="5720259" cy="4290195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6002591" y="304563"/>
            <a:ext cx="5775211" cy="4331409"/>
          </a:xfrm>
          <a:prstGeom prst="rect">
            <a:avLst/>
          </a:prstGeom>
        </p:spPr>
      </p:pic>
      <p:pic>
        <p:nvPicPr>
          <p:cNvPr id="2" name="Picture 5" descr="http://www.playcast.ru/uploads/2017/09/25/23510602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562886" y="-377416"/>
            <a:ext cx="13130955" cy="7486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3031857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49C2B">
            <a:alpha val="59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398118" y="914308"/>
            <a:ext cx="6100728" cy="4891545"/>
          </a:xfrm>
          <a:prstGeom prst="rect">
            <a:avLst/>
          </a:prstGeom>
        </p:spPr>
      </p:pic>
      <p:grpSp>
        <p:nvGrpSpPr>
          <p:cNvPr id="3" name="Группа 2"/>
          <p:cNvGrpSpPr/>
          <p:nvPr/>
        </p:nvGrpSpPr>
        <p:grpSpPr>
          <a:xfrm>
            <a:off x="6324501" y="472417"/>
            <a:ext cx="3205437" cy="523220"/>
            <a:chOff x="5557585" y="414771"/>
            <a:chExt cx="3205437" cy="523220"/>
          </a:xfrm>
        </p:grpSpPr>
        <p:sp>
          <p:nvSpPr>
            <p:cNvPr id="5" name="Прямоугольник 4"/>
            <p:cNvSpPr/>
            <p:nvPr/>
          </p:nvSpPr>
          <p:spPr>
            <a:xfrm>
              <a:off x="5557585" y="471145"/>
              <a:ext cx="3205437" cy="46684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6" name="Прямоугольник 5"/>
            <p:cNvSpPr/>
            <p:nvPr/>
          </p:nvSpPr>
          <p:spPr>
            <a:xfrm>
              <a:off x="5855035" y="414771"/>
              <a:ext cx="2610539" cy="52322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lvl="0">
                <a:spcBef>
                  <a:spcPct val="0"/>
                </a:spcBef>
              </a:pPr>
              <a:r>
                <a:rPr lang="ru-RU" altLang="ru-RU" sz="2800" b="1" dirty="0" smtClean="0">
                  <a:solidFill>
                    <a:srgbClr val="FF0000"/>
                  </a:solidFill>
                  <a:latin typeface="Monotype Corsiva" panose="03010101010201010101" pitchFamily="66" charset="0"/>
                </a:rPr>
                <a:t>макеты «Улица»</a:t>
              </a:r>
              <a:endParaRPr lang="ru-RU" altLang="ru-RU" sz="2800" b="1" dirty="0">
                <a:solidFill>
                  <a:srgbClr val="FF0000"/>
                </a:solidFill>
                <a:latin typeface="Monotype Corsiva" panose="03010101010201010101" pitchFamily="66" charset="0"/>
              </a:endParaRPr>
            </a:p>
          </p:txBody>
        </p:sp>
      </p:grpSp>
      <p:pic>
        <p:nvPicPr>
          <p:cNvPr id="8" name="Рисунок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5098019" y="1165123"/>
            <a:ext cx="6814472" cy="5245320"/>
          </a:xfrm>
          <a:prstGeom prst="rect">
            <a:avLst/>
          </a:prstGeom>
        </p:spPr>
      </p:pic>
      <p:pic>
        <p:nvPicPr>
          <p:cNvPr id="2" name="Picture 5" descr="http://www.playcast.ru/uploads/2017/09/25/23510602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710443" y="-382989"/>
            <a:ext cx="13130955" cy="7486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2964336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/>
          <p:cNvSpPr/>
          <p:nvPr/>
        </p:nvSpPr>
        <p:spPr>
          <a:xfrm>
            <a:off x="661122" y="4931596"/>
            <a:ext cx="2560316" cy="95410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>
              <a:spcBef>
                <a:spcPct val="0"/>
              </a:spcBef>
            </a:pPr>
            <a:r>
              <a:rPr lang="ru-RU" altLang="ru-RU" sz="2800" b="1" dirty="0" smtClean="0">
                <a:solidFill>
                  <a:srgbClr val="FF0000"/>
                </a:solidFill>
                <a:latin typeface="Monotype Corsiva" panose="03010101010201010101" pitchFamily="66" charset="0"/>
              </a:rPr>
              <a:t>   Упражнение</a:t>
            </a:r>
          </a:p>
          <a:p>
            <a:pPr lvl="0">
              <a:spcBef>
                <a:spcPct val="0"/>
              </a:spcBef>
            </a:pPr>
            <a:r>
              <a:rPr lang="ru-RU" altLang="ru-RU" sz="2800" b="1" dirty="0" smtClean="0">
                <a:solidFill>
                  <a:srgbClr val="FF0000"/>
                </a:solidFill>
                <a:latin typeface="Monotype Corsiva" panose="03010101010201010101" pitchFamily="66" charset="0"/>
              </a:rPr>
              <a:t>«Заводим мотор»</a:t>
            </a:r>
            <a:endParaRPr lang="ru-RU" altLang="ru-RU" sz="2800" b="1" dirty="0">
              <a:solidFill>
                <a:srgbClr val="FF0000"/>
              </a:solidFill>
              <a:latin typeface="Monotype Corsiva" panose="03010101010201010101" pitchFamily="66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6893120" y="738285"/>
            <a:ext cx="3757760" cy="95410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>
              <a:spcBef>
                <a:spcPct val="0"/>
              </a:spcBef>
            </a:pPr>
            <a:r>
              <a:rPr lang="ru-RU" altLang="ru-RU" sz="2800" b="1" dirty="0" smtClean="0">
                <a:solidFill>
                  <a:srgbClr val="FF0000"/>
                </a:solidFill>
                <a:latin typeface="Monotype Corsiva" panose="03010101010201010101" pitchFamily="66" charset="0"/>
              </a:rPr>
              <a:t>Пальчиковая гимнастика</a:t>
            </a:r>
          </a:p>
          <a:p>
            <a:pPr lvl="0">
              <a:spcBef>
                <a:spcPct val="0"/>
              </a:spcBef>
            </a:pPr>
            <a:r>
              <a:rPr lang="ru-RU" altLang="ru-RU" sz="2800" b="1" dirty="0" smtClean="0">
                <a:solidFill>
                  <a:srgbClr val="FF0000"/>
                </a:solidFill>
                <a:latin typeface="Monotype Corsiva" panose="03010101010201010101" pitchFamily="66" charset="0"/>
              </a:rPr>
              <a:t>      «Машины и пешеходы»</a:t>
            </a:r>
            <a:endParaRPr lang="ru-RU" altLang="ru-RU" sz="2800" b="1" dirty="0">
              <a:solidFill>
                <a:srgbClr val="FF0000"/>
              </a:solidFill>
              <a:latin typeface="Monotype Corsiva" panose="03010101010201010101" pitchFamily="66" charset="0"/>
            </a:endParaRPr>
          </a:p>
        </p:txBody>
      </p:sp>
      <p:pic>
        <p:nvPicPr>
          <p:cNvPr id="10" name="Picture 6" descr="https://fsd.kopilkaurokov.ru/uploads/user_file_54f73c17d7b3a/img_user_file_54f73c17d7b3a_18.jpg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2098" t="24915" r="5171" b="14403"/>
          <a:stretch>
            <a:fillRect/>
          </a:stretch>
        </p:blipFill>
        <p:spPr bwMode="auto">
          <a:xfrm>
            <a:off x="4509309" y="4839331"/>
            <a:ext cx="1446437" cy="14966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Picture 6" descr="https://fsd.kopilkaurokov.ru/uploads/user_file_54f73c17d7b3a/img_user_file_54f73c17d7b3a_18.jpg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71" t="24915" r="52098" b="14403"/>
          <a:stretch>
            <a:fillRect/>
          </a:stretch>
        </p:blipFill>
        <p:spPr bwMode="auto">
          <a:xfrm>
            <a:off x="3238512" y="4844202"/>
            <a:ext cx="1289636" cy="149181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343996" y="136839"/>
            <a:ext cx="5815781" cy="4361836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6159777" y="2163078"/>
            <a:ext cx="5626895" cy="4280114"/>
          </a:xfrm>
          <a:prstGeom prst="rect">
            <a:avLst/>
          </a:prstGeom>
        </p:spPr>
      </p:pic>
      <p:pic>
        <p:nvPicPr>
          <p:cNvPr id="2" name="Picture 5" descr="http://www.playcast.ru/uploads/2017/09/25/23510602.pn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609732" y="-462968"/>
            <a:ext cx="13130955" cy="7486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7697014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5" descr="http://www.playcast.ru/uploads/2017/09/25/23510602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572842" y="-363879"/>
            <a:ext cx="13130955" cy="7486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Прямоугольник 5"/>
          <p:cNvSpPr/>
          <p:nvPr/>
        </p:nvSpPr>
        <p:spPr>
          <a:xfrm>
            <a:off x="3787986" y="4931596"/>
            <a:ext cx="3974165" cy="95410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>
              <a:spcBef>
                <a:spcPct val="0"/>
              </a:spcBef>
            </a:pPr>
            <a:r>
              <a:rPr lang="ru-RU" altLang="ru-RU" sz="2800" b="1" dirty="0" smtClean="0">
                <a:solidFill>
                  <a:srgbClr val="FF0000"/>
                </a:solidFill>
                <a:latin typeface="Monotype Corsiva" panose="03010101010201010101" pitchFamily="66" charset="0"/>
              </a:rPr>
              <a:t>Развитие мелкой моторики</a:t>
            </a:r>
          </a:p>
          <a:p>
            <a:pPr lvl="0">
              <a:spcBef>
                <a:spcPct val="0"/>
              </a:spcBef>
            </a:pPr>
            <a:r>
              <a:rPr lang="ru-RU" altLang="ru-RU" sz="2800" b="1" dirty="0" smtClean="0">
                <a:solidFill>
                  <a:srgbClr val="FF0000"/>
                </a:solidFill>
                <a:latin typeface="Monotype Corsiva" panose="03010101010201010101" pitchFamily="66" charset="0"/>
              </a:rPr>
              <a:t>              «Машинки»</a:t>
            </a:r>
            <a:endParaRPr lang="ru-RU" altLang="ru-RU" sz="2800" b="1" dirty="0">
              <a:solidFill>
                <a:srgbClr val="FF0000"/>
              </a:solidFill>
              <a:latin typeface="Monotype Corsiva" panose="03010101010201010101" pitchFamily="66" charset="0"/>
            </a:endParaRPr>
          </a:p>
        </p:txBody>
      </p:sp>
      <p:pic>
        <p:nvPicPr>
          <p:cNvPr id="10" name="Picture 6" descr="https://fsd.kopilkaurokov.ru/uploads/user_file_54f73c17d7b3a/img_user_file_54f73c17d7b3a_18.jpg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2098" t="24915" r="5171" b="14403"/>
          <a:stretch>
            <a:fillRect/>
          </a:stretch>
        </p:blipFill>
        <p:spPr bwMode="auto">
          <a:xfrm>
            <a:off x="2824259" y="4962189"/>
            <a:ext cx="1446437" cy="14966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Picture 6" descr="https://fsd.kopilkaurokov.ru/uploads/user_file_54f73c17d7b3a/img_user_file_54f73c17d7b3a_18.jpg"/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71" t="24915" r="52098" b="14403"/>
          <a:stretch>
            <a:fillRect/>
          </a:stretch>
        </p:blipFill>
        <p:spPr bwMode="auto">
          <a:xfrm>
            <a:off x="7341888" y="4967060"/>
            <a:ext cx="1289636" cy="149181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6095875" y="229170"/>
            <a:ext cx="5747080" cy="4431530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344612" y="229172"/>
            <a:ext cx="5908704" cy="44315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5674875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5" descr="http://www.playcast.ru/uploads/2017/09/25/23510602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541388" y="-437542"/>
            <a:ext cx="13130955" cy="7486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Прямоугольник 5"/>
          <p:cNvSpPr/>
          <p:nvPr/>
        </p:nvSpPr>
        <p:spPr>
          <a:xfrm>
            <a:off x="8270616" y="243278"/>
            <a:ext cx="3544179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spcBef>
                <a:spcPct val="0"/>
              </a:spcBef>
            </a:pPr>
            <a:r>
              <a:rPr lang="ru-RU" altLang="ru-RU" sz="2800" b="1" dirty="0" smtClean="0">
                <a:solidFill>
                  <a:srgbClr val="FF0000"/>
                </a:solidFill>
                <a:latin typeface="Monotype Corsiva" panose="03010101010201010101" pitchFamily="66" charset="0"/>
              </a:rPr>
              <a:t> «</a:t>
            </a:r>
            <a:r>
              <a:rPr lang="ru-RU" altLang="ru-RU" sz="2400" b="1" dirty="0" smtClean="0">
                <a:solidFill>
                  <a:srgbClr val="FF0000"/>
                </a:solidFill>
                <a:latin typeface="Monotype Corsiva" panose="03010101010201010101" pitchFamily="66" charset="0"/>
              </a:rPr>
              <a:t>МЧС спешит на помощь»</a:t>
            </a:r>
            <a:endParaRPr lang="ru-RU" altLang="ru-RU" sz="2400" b="1" dirty="0">
              <a:solidFill>
                <a:srgbClr val="FF0000"/>
              </a:solidFill>
              <a:latin typeface="Monotype Corsiva" panose="03010101010201010101" pitchFamily="66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535727" y="5096546"/>
            <a:ext cx="5747086" cy="95410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>
              <a:spcBef>
                <a:spcPct val="0"/>
              </a:spcBef>
            </a:pPr>
            <a:r>
              <a:rPr lang="ru-RU" altLang="ru-RU" sz="2800" b="1" dirty="0" smtClean="0">
                <a:solidFill>
                  <a:srgbClr val="FF0000"/>
                </a:solidFill>
                <a:latin typeface="Monotype Corsiva" panose="03010101010201010101" pitchFamily="66" charset="0"/>
              </a:rPr>
              <a:t>Подвижные игры «Водитель автобуса»</a:t>
            </a:r>
          </a:p>
          <a:p>
            <a:pPr lvl="0">
              <a:spcBef>
                <a:spcPct val="0"/>
              </a:spcBef>
            </a:pPr>
            <a:r>
              <a:rPr lang="ru-RU" altLang="ru-RU" sz="2800" b="1" dirty="0">
                <a:solidFill>
                  <a:srgbClr val="FF0000"/>
                </a:solidFill>
                <a:latin typeface="Monotype Corsiva" panose="03010101010201010101" pitchFamily="66" charset="0"/>
              </a:rPr>
              <a:t> </a:t>
            </a:r>
            <a:r>
              <a:rPr lang="ru-RU" altLang="ru-RU" sz="2800" b="1" dirty="0" smtClean="0">
                <a:solidFill>
                  <a:srgbClr val="FF0000"/>
                </a:solidFill>
                <a:latin typeface="Monotype Corsiva" panose="03010101010201010101" pitchFamily="66" charset="0"/>
              </a:rPr>
              <a:t>                     «Внимательный водитель»</a:t>
            </a:r>
            <a:endParaRPr lang="ru-RU" altLang="ru-RU" sz="2800" b="1" dirty="0">
              <a:solidFill>
                <a:srgbClr val="FF0000"/>
              </a:solidFill>
              <a:latin typeface="Monotype Corsiva" panose="03010101010201010101" pitchFamily="66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206254" y="210096"/>
            <a:ext cx="6307484" cy="4730613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6282813" y="2241755"/>
            <a:ext cx="5531982" cy="4297076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5286176" y="243278"/>
            <a:ext cx="3524864" cy="2643648"/>
          </a:xfrm>
          <a:prstGeom prst="ellipse">
            <a:avLst/>
          </a:prstGeom>
          <a:ln w="63500" cap="rnd">
            <a:noFill/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</p:spTree>
    <p:extLst>
      <p:ext uri="{BB962C8B-B14F-4D97-AF65-F5344CB8AC3E}">
        <p14:creationId xmlns:p14="http://schemas.microsoft.com/office/powerpoint/2010/main" val="277705148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49C2B">
            <a:alpha val="47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/>
          <p:cNvSpPr/>
          <p:nvPr/>
        </p:nvSpPr>
        <p:spPr>
          <a:xfrm>
            <a:off x="634181" y="668161"/>
            <a:ext cx="5678129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spcBef>
                <a:spcPct val="0"/>
              </a:spcBef>
            </a:pPr>
            <a:r>
              <a:rPr lang="ru-RU" altLang="ru-RU" sz="2800" b="1" dirty="0" smtClean="0">
                <a:solidFill>
                  <a:srgbClr val="FF0000"/>
                </a:solidFill>
                <a:latin typeface="Monotype Corsiva" panose="03010101010201010101" pitchFamily="66" charset="0"/>
              </a:rPr>
              <a:t> подвижная  игры «Водитель такси»</a:t>
            </a:r>
          </a:p>
          <a:p>
            <a:pPr lvl="0">
              <a:spcBef>
                <a:spcPct val="0"/>
              </a:spcBef>
            </a:pPr>
            <a:r>
              <a:rPr lang="ru-RU" altLang="ru-RU" sz="2800" b="1" dirty="0" smtClean="0">
                <a:solidFill>
                  <a:srgbClr val="FF0000"/>
                </a:solidFill>
                <a:latin typeface="Monotype Corsiva" panose="03010101010201010101" pitchFamily="66" charset="0"/>
              </a:rPr>
              <a:t>«Пешеходный переход»</a:t>
            </a:r>
            <a:endParaRPr lang="ru-RU" altLang="ru-RU" sz="2800" b="1" dirty="0">
              <a:solidFill>
                <a:srgbClr val="FF0000"/>
              </a:solidFill>
              <a:latin typeface="Monotype Corsiva" panose="03010101010201010101" pitchFamily="66" charset="0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22" r="-1918"/>
          <a:stretch/>
        </p:blipFill>
        <p:spPr>
          <a:xfrm rot="10800000">
            <a:off x="-1" y="1921588"/>
            <a:ext cx="6159293" cy="4668928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6159293" y="250721"/>
            <a:ext cx="5624054" cy="4218040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7943850" y="3943181"/>
            <a:ext cx="3529781" cy="2647336"/>
          </a:xfrm>
          <a:prstGeom prst="ellipse">
            <a:avLst/>
          </a:prstGeom>
          <a:ln w="63500" cap="rnd">
            <a:noFill/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2" name="Picture 5" descr="http://www.playcast.ru/uploads/2017/09/25/23510602.pn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553667" y="-361202"/>
            <a:ext cx="13130955" cy="7486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3968530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49C2B">
            <a:alpha val="47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/>
          <p:cNvSpPr/>
          <p:nvPr/>
        </p:nvSpPr>
        <p:spPr>
          <a:xfrm>
            <a:off x="634181" y="461684"/>
            <a:ext cx="4483509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spcBef>
                <a:spcPct val="0"/>
              </a:spcBef>
            </a:pPr>
            <a:r>
              <a:rPr lang="ru-RU" altLang="ru-RU" sz="2800" b="1" dirty="0" smtClean="0">
                <a:solidFill>
                  <a:srgbClr val="FF0000"/>
                </a:solidFill>
                <a:latin typeface="Monotype Corsiva" panose="03010101010201010101" pitchFamily="66" charset="0"/>
              </a:rPr>
              <a:t> подвижная  игра </a:t>
            </a:r>
          </a:p>
          <a:p>
            <a:pPr lvl="0">
              <a:spcBef>
                <a:spcPct val="0"/>
              </a:spcBef>
            </a:pPr>
            <a:r>
              <a:rPr lang="ru-RU" altLang="ru-RU" sz="2800" b="1" dirty="0" smtClean="0">
                <a:solidFill>
                  <a:srgbClr val="FF0000"/>
                </a:solidFill>
                <a:latin typeface="Monotype Corsiva" panose="03010101010201010101" pitchFamily="66" charset="0"/>
              </a:rPr>
              <a:t>«Внимательный водитель»</a:t>
            </a:r>
          </a:p>
        </p:txBody>
      </p:sp>
      <p:pic>
        <p:nvPicPr>
          <p:cNvPr id="21" name="Рисунок 20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117987" y="1960172"/>
            <a:ext cx="5943599" cy="4518257"/>
          </a:xfrm>
          <a:prstGeom prst="rect">
            <a:avLst/>
          </a:prstGeom>
        </p:spPr>
      </p:pic>
      <p:pic>
        <p:nvPicPr>
          <p:cNvPr id="22" name="Рисунок 2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6061586" y="339211"/>
            <a:ext cx="5795955" cy="4542504"/>
          </a:xfrm>
          <a:prstGeom prst="rect">
            <a:avLst/>
          </a:prstGeom>
        </p:spPr>
      </p:pic>
      <p:pic>
        <p:nvPicPr>
          <p:cNvPr id="2" name="Picture 5" descr="http://www.playcast.ru/uploads/2017/09/25/23510602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518024" y="-333170"/>
            <a:ext cx="13130955" cy="7486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9392931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49C2B">
            <a:alpha val="47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/>
          <p:cNvSpPr/>
          <p:nvPr/>
        </p:nvSpPr>
        <p:spPr>
          <a:xfrm>
            <a:off x="913433" y="870496"/>
            <a:ext cx="4295944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spcBef>
                <a:spcPct val="0"/>
              </a:spcBef>
            </a:pPr>
            <a:r>
              <a:rPr lang="ru-RU" altLang="ru-RU" sz="2800" b="1" dirty="0" smtClean="0">
                <a:solidFill>
                  <a:srgbClr val="FF0000"/>
                </a:solidFill>
                <a:latin typeface="Monotype Corsiva" panose="03010101010201010101" pitchFamily="66" charset="0"/>
              </a:rPr>
              <a:t> подвижная  игра «Автобус»</a:t>
            </a:r>
          </a:p>
        </p:txBody>
      </p:sp>
      <p:pic>
        <p:nvPicPr>
          <p:cNvPr id="26" name="Рисунок 2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352793" y="2030576"/>
            <a:ext cx="5900523" cy="4425392"/>
          </a:xfrm>
          <a:prstGeom prst="rect">
            <a:avLst/>
          </a:prstGeom>
        </p:spPr>
      </p:pic>
      <p:pic>
        <p:nvPicPr>
          <p:cNvPr id="24" name="Рисунок 2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6104662" y="345386"/>
            <a:ext cx="6082499" cy="4561875"/>
          </a:xfrm>
          <a:prstGeom prst="rect">
            <a:avLst/>
          </a:prstGeom>
        </p:spPr>
      </p:pic>
      <p:pic>
        <p:nvPicPr>
          <p:cNvPr id="2" name="Picture 5" descr="http://www.playcast.ru/uploads/2017/09/25/23510602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60815" y="-333171"/>
            <a:ext cx="13130955" cy="7486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0006144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5" descr="http://www.playcast.ru/uploads/2017/09/25/23510602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570884" y="-492466"/>
            <a:ext cx="13130955" cy="7486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Прямоугольник 5"/>
          <p:cNvSpPr/>
          <p:nvPr/>
        </p:nvSpPr>
        <p:spPr>
          <a:xfrm>
            <a:off x="3967144" y="251746"/>
            <a:ext cx="4028141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spcBef>
                <a:spcPct val="0"/>
              </a:spcBef>
            </a:pPr>
            <a:r>
              <a:rPr lang="ru-RU" altLang="ru-RU" sz="2800" b="1" dirty="0" smtClean="0">
                <a:solidFill>
                  <a:srgbClr val="FF0000"/>
                </a:solidFill>
                <a:latin typeface="Monotype Corsiva" panose="03010101010201010101" pitchFamily="66" charset="0"/>
              </a:rPr>
              <a:t> </a:t>
            </a:r>
            <a:r>
              <a:rPr lang="ru-RU" altLang="ru-RU" sz="2400" b="1" dirty="0" err="1" smtClean="0">
                <a:solidFill>
                  <a:srgbClr val="FF0000"/>
                </a:solidFill>
                <a:latin typeface="Monotype Corsiva" panose="03010101010201010101" pitchFamily="66" charset="0"/>
              </a:rPr>
              <a:t>Флешмоб</a:t>
            </a:r>
            <a:r>
              <a:rPr lang="ru-RU" altLang="ru-RU" sz="2400" b="1" dirty="0" smtClean="0">
                <a:solidFill>
                  <a:srgbClr val="FF0000"/>
                </a:solidFill>
                <a:latin typeface="Monotype Corsiva" panose="03010101010201010101" pitchFamily="66" charset="0"/>
              </a:rPr>
              <a:t> «Колёсики, колёсики»</a:t>
            </a:r>
            <a:endParaRPr lang="ru-RU" altLang="ru-RU" sz="2400" b="1" dirty="0">
              <a:solidFill>
                <a:srgbClr val="FF0000"/>
              </a:solidFill>
              <a:latin typeface="Monotype Corsiva" panose="03010101010201010101" pitchFamily="66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7757939" y="774965"/>
            <a:ext cx="3996526" cy="2724763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339212" y="762668"/>
            <a:ext cx="3863734" cy="2715760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339213" y="3605605"/>
            <a:ext cx="3890488" cy="2735825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7757939" y="3598917"/>
            <a:ext cx="3996526" cy="2749202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4215552" y="1862598"/>
            <a:ext cx="3529781" cy="2776009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39797" y="4944660"/>
            <a:ext cx="2204900" cy="10424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1719356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49C2B">
            <a:alpha val="62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/>
          <p:cNvSpPr/>
          <p:nvPr/>
        </p:nvSpPr>
        <p:spPr>
          <a:xfrm>
            <a:off x="7354406" y="1599363"/>
            <a:ext cx="3547766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>
              <a:spcBef>
                <a:spcPct val="0"/>
              </a:spcBef>
            </a:pPr>
            <a:r>
              <a:rPr lang="ru-RU" altLang="ru-RU" sz="2800" b="1" dirty="0" smtClean="0">
                <a:solidFill>
                  <a:srgbClr val="FF0000"/>
                </a:solidFill>
                <a:latin typeface="Monotype Corsiva" panose="03010101010201010101" pitchFamily="66" charset="0"/>
              </a:rPr>
              <a:t>Лото «Дорожные знаки»</a:t>
            </a:r>
            <a:endParaRPr lang="ru-RU" altLang="ru-RU" sz="2800" b="1" dirty="0">
              <a:solidFill>
                <a:srgbClr val="FF0000"/>
              </a:solidFill>
              <a:latin typeface="Monotype Corsiva" panose="03010101010201010101" pitchFamily="66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591421">
            <a:off x="353942" y="183013"/>
            <a:ext cx="5537976" cy="4153482"/>
          </a:xfrm>
          <a:prstGeom prst="ellipse">
            <a:avLst/>
          </a:prstGeom>
          <a:ln w="63500" cap="rnd">
            <a:solidFill>
              <a:schemeClr val="bg1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6635422" y="166438"/>
            <a:ext cx="5216385" cy="3912289"/>
          </a:xfrm>
          <a:prstGeom prst="ellipse">
            <a:avLst/>
          </a:prstGeom>
          <a:ln w="63500" cap="rnd">
            <a:solidFill>
              <a:schemeClr val="bg1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4584488" y="2918292"/>
            <a:ext cx="4880904" cy="3581756"/>
          </a:xfrm>
          <a:prstGeom prst="ellipse">
            <a:avLst/>
          </a:prstGeom>
          <a:ln w="63500" cap="rnd">
            <a:solidFill>
              <a:schemeClr val="bg1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sp>
        <p:nvSpPr>
          <p:cNvPr id="7" name="Прямоугольник 6"/>
          <p:cNvSpPr/>
          <p:nvPr/>
        </p:nvSpPr>
        <p:spPr>
          <a:xfrm>
            <a:off x="825815" y="5130799"/>
            <a:ext cx="3600666" cy="95410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>
              <a:spcBef>
                <a:spcPct val="0"/>
              </a:spcBef>
            </a:pPr>
            <a:r>
              <a:rPr lang="ru-RU" altLang="ru-RU" sz="2800" b="1" dirty="0" smtClean="0">
                <a:solidFill>
                  <a:srgbClr val="FF0000"/>
                </a:solidFill>
                <a:latin typeface="Monotype Corsiva" panose="03010101010201010101" pitchFamily="66" charset="0"/>
              </a:rPr>
              <a:t>Сюжетно – ролевая игра </a:t>
            </a:r>
          </a:p>
          <a:p>
            <a:pPr lvl="0">
              <a:spcBef>
                <a:spcPct val="0"/>
              </a:spcBef>
            </a:pPr>
            <a:r>
              <a:rPr lang="ru-RU" altLang="ru-RU" sz="2800" b="1" dirty="0" smtClean="0">
                <a:solidFill>
                  <a:srgbClr val="FF0000"/>
                </a:solidFill>
                <a:latin typeface="Monotype Corsiva" panose="03010101010201010101" pitchFamily="66" charset="0"/>
              </a:rPr>
              <a:t>           «Автобус»</a:t>
            </a:r>
            <a:endParaRPr lang="ru-RU" altLang="ru-RU" sz="2800" b="1" dirty="0">
              <a:solidFill>
                <a:srgbClr val="FF0000"/>
              </a:solidFill>
              <a:latin typeface="Monotype Corsiva" panose="03010101010201010101" pitchFamily="66" charset="0"/>
            </a:endParaRPr>
          </a:p>
        </p:txBody>
      </p:sp>
      <p:pic>
        <p:nvPicPr>
          <p:cNvPr id="2" name="Picture 5" descr="http://www.playcast.ru/uploads/2017/09/25/23510602.pn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50426" y="-327551"/>
            <a:ext cx="13130955" cy="7486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7958795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4100050" y="115479"/>
            <a:ext cx="7890389" cy="6120581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347532" y="58994"/>
            <a:ext cx="3642850" cy="3218289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347533" y="3334067"/>
            <a:ext cx="3642849" cy="2901993"/>
          </a:xfrm>
          <a:prstGeom prst="rect">
            <a:avLst/>
          </a:prstGeom>
        </p:spPr>
      </p:pic>
      <p:sp>
        <p:nvSpPr>
          <p:cNvPr id="7" name="Прямоугольник 6"/>
          <p:cNvSpPr/>
          <p:nvPr/>
        </p:nvSpPr>
        <p:spPr>
          <a:xfrm>
            <a:off x="5555259" y="0"/>
            <a:ext cx="3357009" cy="89255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>
              <a:spcBef>
                <a:spcPct val="0"/>
              </a:spcBef>
            </a:pPr>
            <a:r>
              <a:rPr lang="ru-RU" altLang="ru-RU" sz="2600" b="1" dirty="0" smtClean="0">
                <a:solidFill>
                  <a:srgbClr val="FF0000"/>
                </a:solidFill>
                <a:latin typeface="Monotype Corsiva" panose="03010101010201010101" pitchFamily="66" charset="0"/>
              </a:rPr>
              <a:t>Сюжетно – ролевая игра </a:t>
            </a:r>
          </a:p>
          <a:p>
            <a:pPr lvl="0">
              <a:spcBef>
                <a:spcPct val="0"/>
              </a:spcBef>
            </a:pPr>
            <a:r>
              <a:rPr lang="ru-RU" altLang="ru-RU" sz="2600" b="1" dirty="0" smtClean="0">
                <a:solidFill>
                  <a:srgbClr val="FF0000"/>
                </a:solidFill>
                <a:latin typeface="Monotype Corsiva" panose="03010101010201010101" pitchFamily="66" charset="0"/>
              </a:rPr>
              <a:t> «Улицы нашего города»</a:t>
            </a:r>
            <a:endParaRPr lang="ru-RU" altLang="ru-RU" sz="2600" b="1" dirty="0">
              <a:solidFill>
                <a:srgbClr val="FF0000"/>
              </a:solidFill>
              <a:latin typeface="Monotype Corsiva" panose="03010101010201010101" pitchFamily="66" charset="0"/>
            </a:endParaRPr>
          </a:p>
        </p:txBody>
      </p:sp>
      <p:pic>
        <p:nvPicPr>
          <p:cNvPr id="2" name="Picture 5" descr="http://www.playcast.ru/uploads/2017/09/25/23510602.pn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538917" y="-601149"/>
            <a:ext cx="13130955" cy="7486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0441187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5" descr="http://www.playcast.ru/uploads/2017/09/25/23510602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524168" y="-421661"/>
            <a:ext cx="13130955" cy="7486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Прямоугольник 6"/>
          <p:cNvSpPr/>
          <p:nvPr/>
        </p:nvSpPr>
        <p:spPr>
          <a:xfrm>
            <a:off x="1276376" y="4832583"/>
            <a:ext cx="3711272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>
              <a:spcBef>
                <a:spcPct val="0"/>
              </a:spcBef>
            </a:pPr>
            <a:r>
              <a:rPr lang="ru-RU" altLang="ru-RU" sz="2800" b="1" dirty="0" smtClean="0">
                <a:solidFill>
                  <a:srgbClr val="FF0000"/>
                </a:solidFill>
                <a:latin typeface="Monotype Corsiva" panose="03010101010201010101" pitchFamily="66" charset="0"/>
              </a:rPr>
              <a:t>  «Назови дорожный знак»</a:t>
            </a:r>
            <a:endParaRPr lang="ru-RU" altLang="ru-RU" sz="2800" b="1" dirty="0">
              <a:solidFill>
                <a:srgbClr val="FF0000"/>
              </a:solidFill>
              <a:latin typeface="Monotype Corsiva" panose="03010101010201010101" pitchFamily="66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363978" y="237202"/>
            <a:ext cx="5789000" cy="4459737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6152977" y="2005781"/>
            <a:ext cx="5704725" cy="4454011"/>
          </a:xfrm>
          <a:prstGeom prst="rect">
            <a:avLst/>
          </a:prstGeom>
        </p:spPr>
      </p:pic>
      <p:sp>
        <p:nvSpPr>
          <p:cNvPr id="6" name="Прямоугольник 5"/>
          <p:cNvSpPr/>
          <p:nvPr/>
        </p:nvSpPr>
        <p:spPr>
          <a:xfrm>
            <a:off x="6573424" y="924043"/>
            <a:ext cx="4863832" cy="95410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>
              <a:spcBef>
                <a:spcPct val="0"/>
              </a:spcBef>
            </a:pPr>
            <a:r>
              <a:rPr lang="ru-RU" altLang="ru-RU" sz="2800" b="1" dirty="0" smtClean="0">
                <a:solidFill>
                  <a:srgbClr val="FF0000"/>
                </a:solidFill>
                <a:latin typeface="Monotype Corsiva" panose="03010101010201010101" pitchFamily="66" charset="0"/>
              </a:rPr>
              <a:t>         игры малой подвижности</a:t>
            </a:r>
          </a:p>
          <a:p>
            <a:pPr lvl="0">
              <a:spcBef>
                <a:spcPct val="0"/>
              </a:spcBef>
            </a:pPr>
            <a:r>
              <a:rPr lang="ru-RU" altLang="ru-RU" sz="2800" b="1" dirty="0" smtClean="0">
                <a:solidFill>
                  <a:srgbClr val="FF0000"/>
                </a:solidFill>
                <a:latin typeface="Monotype Corsiva" panose="03010101010201010101" pitchFamily="66" charset="0"/>
              </a:rPr>
              <a:t> «Возьми нужный дорожный знак»</a:t>
            </a:r>
            <a:endParaRPr lang="ru-RU" altLang="ru-RU" sz="2800" b="1" dirty="0">
              <a:solidFill>
                <a:srgbClr val="FF0000"/>
              </a:solidFill>
              <a:latin typeface="Monotype Corsiva" panose="03010101010201010101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473691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/>
          <p:cNvSpPr/>
          <p:nvPr/>
        </p:nvSpPr>
        <p:spPr>
          <a:xfrm>
            <a:off x="2079862" y="5173798"/>
            <a:ext cx="2735044" cy="95410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>
              <a:spcBef>
                <a:spcPct val="0"/>
              </a:spcBef>
            </a:pPr>
            <a:r>
              <a:rPr lang="ru-RU" altLang="ru-RU" sz="2800" b="1" dirty="0" smtClean="0">
                <a:solidFill>
                  <a:srgbClr val="FF0000"/>
                </a:solidFill>
                <a:latin typeface="Monotype Corsiva" panose="03010101010201010101" pitchFamily="66" charset="0"/>
              </a:rPr>
              <a:t>      Аппликация</a:t>
            </a:r>
          </a:p>
          <a:p>
            <a:pPr lvl="0">
              <a:spcBef>
                <a:spcPct val="0"/>
              </a:spcBef>
            </a:pPr>
            <a:r>
              <a:rPr lang="ru-RU" altLang="ru-RU" sz="2800" b="1" dirty="0" smtClean="0">
                <a:solidFill>
                  <a:srgbClr val="FF0000"/>
                </a:solidFill>
                <a:latin typeface="Monotype Corsiva" panose="03010101010201010101" pitchFamily="66" charset="0"/>
              </a:rPr>
              <a:t>«Дорожные знаки»</a:t>
            </a:r>
            <a:endParaRPr lang="ru-RU" altLang="ru-RU" sz="2800" b="1" dirty="0">
              <a:solidFill>
                <a:srgbClr val="FF0000"/>
              </a:solidFill>
              <a:latin typeface="Monotype Corsiva" panose="03010101010201010101" pitchFamily="66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448091" y="165431"/>
            <a:ext cx="6201319" cy="4664739"/>
          </a:xfrm>
          <a:prstGeom prst="rect">
            <a:avLst/>
          </a:prstGeom>
        </p:spPr>
      </p:pic>
      <p:sp>
        <p:nvSpPr>
          <p:cNvPr id="9" name="Прямоугольник 8"/>
          <p:cNvSpPr/>
          <p:nvPr/>
        </p:nvSpPr>
        <p:spPr>
          <a:xfrm>
            <a:off x="7940272" y="588633"/>
            <a:ext cx="2935419" cy="138499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>
              <a:spcBef>
                <a:spcPct val="0"/>
              </a:spcBef>
            </a:pPr>
            <a:r>
              <a:rPr lang="ru-RU" altLang="ru-RU" sz="2800" b="1" dirty="0" smtClean="0">
                <a:solidFill>
                  <a:srgbClr val="FF0000"/>
                </a:solidFill>
                <a:latin typeface="Monotype Corsiva" panose="03010101010201010101" pitchFamily="66" charset="0"/>
              </a:rPr>
              <a:t>      Рисование</a:t>
            </a:r>
          </a:p>
          <a:p>
            <a:pPr lvl="0">
              <a:spcBef>
                <a:spcPct val="0"/>
              </a:spcBef>
            </a:pPr>
            <a:r>
              <a:rPr lang="ru-RU" altLang="ru-RU" sz="2800" b="1" dirty="0" smtClean="0">
                <a:solidFill>
                  <a:srgbClr val="FF0000"/>
                </a:solidFill>
                <a:latin typeface="Monotype Corsiva" panose="03010101010201010101" pitchFamily="66" charset="0"/>
              </a:rPr>
              <a:t>«Дорожные знаки – </a:t>
            </a:r>
          </a:p>
          <a:p>
            <a:pPr lvl="0">
              <a:spcBef>
                <a:spcPct val="0"/>
              </a:spcBef>
            </a:pPr>
            <a:r>
              <a:rPr lang="ru-RU" altLang="ru-RU" sz="2800" b="1" dirty="0">
                <a:solidFill>
                  <a:srgbClr val="FF0000"/>
                </a:solidFill>
                <a:latin typeface="Monotype Corsiva" panose="03010101010201010101" pitchFamily="66" charset="0"/>
              </a:rPr>
              <a:t>н</a:t>
            </a:r>
            <a:r>
              <a:rPr lang="ru-RU" altLang="ru-RU" sz="2800" b="1" dirty="0" smtClean="0">
                <a:solidFill>
                  <a:srgbClr val="FF0000"/>
                </a:solidFill>
                <a:latin typeface="Monotype Corsiva" panose="03010101010201010101" pitchFamily="66" charset="0"/>
              </a:rPr>
              <a:t>аши помощники»</a:t>
            </a:r>
            <a:endParaRPr lang="ru-RU" altLang="ru-RU" sz="2800" b="1" dirty="0">
              <a:solidFill>
                <a:srgbClr val="FF0000"/>
              </a:solidFill>
              <a:latin typeface="Monotype Corsiva" panose="03010101010201010101" pitchFamily="66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6446677" y="2380250"/>
            <a:ext cx="5384333" cy="4170564"/>
          </a:xfrm>
          <a:prstGeom prst="rect">
            <a:avLst/>
          </a:prstGeom>
        </p:spPr>
      </p:pic>
      <p:pic>
        <p:nvPicPr>
          <p:cNvPr id="2" name="Picture 5" descr="http://www.playcast.ru/uploads/2017/09/25/23510602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23400" y="-392163"/>
            <a:ext cx="13130955" cy="7486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9023809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29762" y="107675"/>
            <a:ext cx="6360512" cy="4770384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5433532" y="107675"/>
            <a:ext cx="6430297" cy="4822723"/>
          </a:xfrm>
          <a:prstGeom prst="rect">
            <a:avLst/>
          </a:prstGeom>
        </p:spPr>
      </p:pic>
      <p:pic>
        <p:nvPicPr>
          <p:cNvPr id="2" name="Picture 5" descr="http://www.playcast.ru/uploads/2017/09/25/23510602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607769" y="-457199"/>
            <a:ext cx="13130955" cy="7486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6" descr="Анимированные дорожные знаки (37 фото)"/>
          <p:cNvPicPr>
            <a:picLocks noChangeAspect="1" noChangeArrowheads="1" noCrop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63209" y="4931385"/>
            <a:ext cx="1441355" cy="14413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2" descr="Анимированные дорожные знаки (37 фото)"/>
          <p:cNvPicPr>
            <a:picLocks noChangeAspect="1" noChangeArrowheads="1" noCrop="1"/>
          </p:cNvPicPr>
          <p:nvPr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46029" y="4900702"/>
            <a:ext cx="1469256" cy="14692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316199" y="5268333"/>
            <a:ext cx="3199915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altLang="ru-RU" sz="2800" b="1" dirty="0" smtClean="0">
                <a:solidFill>
                  <a:srgbClr val="FF0000"/>
                </a:solidFill>
                <a:latin typeface="Monotype Corsiva" panose="03010101010201010101" pitchFamily="66" charset="0"/>
              </a:rPr>
              <a:t>«Книжки – малышки»</a:t>
            </a:r>
            <a:endParaRPr lang="ru-RU" dirty="0"/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431"/>
          <a:stretch/>
        </p:blipFill>
        <p:spPr>
          <a:xfrm rot="5400000">
            <a:off x="6231675" y="3871582"/>
            <a:ext cx="1934322" cy="2986954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3947" r="45444" b="17719"/>
          <a:stretch/>
        </p:blipFill>
        <p:spPr>
          <a:xfrm rot="5400000">
            <a:off x="3494311" y="4435284"/>
            <a:ext cx="1993613" cy="16660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900918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0375" y="250601"/>
            <a:ext cx="10189631" cy="6306512"/>
          </a:xfrm>
          <a:prstGeom prst="rect">
            <a:avLst/>
          </a:prstGeom>
        </p:spPr>
      </p:pic>
      <p:pic>
        <p:nvPicPr>
          <p:cNvPr id="5122" name="Picture 2" descr="https://ds35spb.ru/images/s12001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5972" y="442823"/>
            <a:ext cx="2335585" cy="23355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2" name="Picture 14" descr="https://i.pinimg.com/originals/d3/a1/8a/d3a18a7e173d969a3075b490744a06fd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09384" y="3160715"/>
            <a:ext cx="1553829" cy="27662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3" name="Picture 18" descr="https://thumbs.dreamstime.com/b/%D0%BC%D0%B0-%D1%8C%D1%87%D0%B8%D0%BA-%D1%81-%D1%88%D0%B0%D1%80%D0%B6%D0%B5%D0%BC-%D1%80%D1%8E%D0%BA%D0%B7%D0%B0%D0%BA%D0%BE%D0%B2-91197352.jpg"/>
          <p:cNvPicPr>
            <a:picLocks noChangeAspect="1" noChangeArrowheads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41149" y="4065456"/>
            <a:ext cx="2197755" cy="21977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4400237" y="1760662"/>
            <a:ext cx="3409908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altLang="ru-RU" sz="3600" b="1" dirty="0" smtClean="0">
                <a:solidFill>
                  <a:srgbClr val="FF0000"/>
                </a:solidFill>
                <a:latin typeface="Monotype Corsiva" panose="03010101010201010101" pitchFamily="66" charset="0"/>
              </a:rPr>
              <a:t>Продукт проекта:</a:t>
            </a:r>
            <a:endParaRPr lang="ru-RU" sz="3600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10" t="9666" r="3441" b="16930"/>
          <a:stretch/>
        </p:blipFill>
        <p:spPr>
          <a:xfrm rot="5400000">
            <a:off x="551901" y="3152187"/>
            <a:ext cx="3973931" cy="2338681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45" t="12820" r="2579" b="12915"/>
          <a:stretch/>
        </p:blipFill>
        <p:spPr>
          <a:xfrm rot="5400000">
            <a:off x="3410478" y="3478580"/>
            <a:ext cx="3497605" cy="2153101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86" t="4790" r="4301" b="7181"/>
          <a:stretch/>
        </p:blipFill>
        <p:spPr>
          <a:xfrm rot="5400000">
            <a:off x="6164634" y="3260511"/>
            <a:ext cx="3635204" cy="2619736"/>
          </a:xfrm>
          <a:prstGeom prst="rect">
            <a:avLst/>
          </a:prstGeom>
        </p:spPr>
      </p:pic>
      <p:sp>
        <p:nvSpPr>
          <p:cNvPr id="7" name="Прямоугольник 6"/>
          <p:cNvSpPr/>
          <p:nvPr/>
        </p:nvSpPr>
        <p:spPr>
          <a:xfrm>
            <a:off x="4314302" y="2229557"/>
            <a:ext cx="6458819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ru-RU" altLang="ru-RU" sz="2800" b="1" dirty="0" err="1" smtClean="0">
                <a:solidFill>
                  <a:srgbClr val="FF0000"/>
                </a:solidFill>
                <a:latin typeface="Monotype Corsiva" panose="03010101010201010101" pitchFamily="66" charset="0"/>
              </a:rPr>
              <a:t>Детско</a:t>
            </a:r>
            <a:r>
              <a:rPr lang="ru-RU" altLang="ru-RU" sz="2800" b="1" dirty="0" smtClean="0">
                <a:solidFill>
                  <a:srgbClr val="FF0000"/>
                </a:solidFill>
                <a:latin typeface="Monotype Corsiva" panose="03010101010201010101" pitchFamily="66" charset="0"/>
              </a:rPr>
              <a:t> – родительские «Книжки </a:t>
            </a:r>
            <a:r>
              <a:rPr lang="ru-RU" altLang="ru-RU" sz="2800" b="1" dirty="0">
                <a:solidFill>
                  <a:srgbClr val="FF0000"/>
                </a:solidFill>
                <a:latin typeface="Monotype Corsiva" panose="03010101010201010101" pitchFamily="66" charset="0"/>
              </a:rPr>
              <a:t>– малышки»</a:t>
            </a:r>
            <a:endParaRPr lang="ru-RU" dirty="0">
              <a:solidFill>
                <a:prstClr val="black"/>
              </a:solidFill>
            </a:endParaRPr>
          </a:p>
        </p:txBody>
      </p:sp>
      <p:pic>
        <p:nvPicPr>
          <p:cNvPr id="8" name="Picture 5" descr="http://www.playcast.ru/uploads/2017/09/25/23510602.png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60286" y="-442451"/>
            <a:ext cx="13130955" cy="7486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1978520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5" descr="http://www.playcast.ru/uploads/2017/09/25/23510602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85634" y="-433485"/>
            <a:ext cx="13130955" cy="7486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065" t="9621" r="5475" b="7154"/>
          <a:stretch/>
        </p:blipFill>
        <p:spPr>
          <a:xfrm rot="10800000">
            <a:off x="6793945" y="4001619"/>
            <a:ext cx="3254741" cy="2311657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589" b="6599"/>
          <a:stretch/>
        </p:blipFill>
        <p:spPr>
          <a:xfrm rot="10800000">
            <a:off x="469972" y="848546"/>
            <a:ext cx="4739642" cy="3240023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3947" r="45444" b="17719"/>
          <a:stretch/>
        </p:blipFill>
        <p:spPr>
          <a:xfrm rot="5400000">
            <a:off x="4146725" y="4808532"/>
            <a:ext cx="1752951" cy="1405750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431"/>
          <a:stretch/>
        </p:blipFill>
        <p:spPr>
          <a:xfrm rot="5400000">
            <a:off x="1720183" y="4145491"/>
            <a:ext cx="1746129" cy="2696348"/>
          </a:xfrm>
          <a:prstGeom prst="rect">
            <a:avLst/>
          </a:prstGeom>
        </p:spPr>
      </p:pic>
      <p:sp>
        <p:nvSpPr>
          <p:cNvPr id="10" name="Прямоугольник 9"/>
          <p:cNvSpPr/>
          <p:nvPr/>
        </p:nvSpPr>
        <p:spPr>
          <a:xfrm>
            <a:off x="995064" y="386884"/>
            <a:ext cx="4297388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ru-RU" altLang="ru-RU" sz="2400" b="1" dirty="0" smtClean="0">
                <a:solidFill>
                  <a:srgbClr val="FF0000"/>
                </a:solidFill>
                <a:latin typeface="Monotype Corsiva" panose="03010101010201010101" pitchFamily="66" charset="0"/>
              </a:rPr>
              <a:t>Дидактическая игра «Наша улица»</a:t>
            </a:r>
            <a:endParaRPr lang="ru-RU" sz="2400" dirty="0">
              <a:solidFill>
                <a:prstClr val="black"/>
              </a:solidFill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1997294" y="4119177"/>
            <a:ext cx="2784232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ru-RU" altLang="ru-RU" sz="2400" b="1" dirty="0">
                <a:solidFill>
                  <a:srgbClr val="FF0000"/>
                </a:solidFill>
                <a:latin typeface="Monotype Corsiva" panose="03010101010201010101" pitchFamily="66" charset="0"/>
              </a:rPr>
              <a:t>«Книжки – малышки»</a:t>
            </a:r>
            <a:endParaRPr lang="ru-RU" sz="2400" dirty="0">
              <a:solidFill>
                <a:prstClr val="black"/>
              </a:solidFill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5271432" y="1237469"/>
            <a:ext cx="3045029" cy="2283772"/>
          </a:xfrm>
          <a:prstGeom prst="rect">
            <a:avLst/>
          </a:prstGeom>
        </p:spPr>
      </p:pic>
      <p:sp>
        <p:nvSpPr>
          <p:cNvPr id="12" name="Прямоугольник 11"/>
          <p:cNvSpPr/>
          <p:nvPr/>
        </p:nvSpPr>
        <p:spPr>
          <a:xfrm>
            <a:off x="5342174" y="395175"/>
            <a:ext cx="5277703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ru-RU" altLang="ru-RU" sz="2400" b="1" dirty="0" smtClean="0">
                <a:solidFill>
                  <a:srgbClr val="FF0000"/>
                </a:solidFill>
                <a:latin typeface="Monotype Corsiva" panose="03010101010201010101" pitchFamily="66" charset="0"/>
              </a:rPr>
              <a:t>Дидактическая игра «Дорожные знаки»</a:t>
            </a:r>
            <a:endParaRPr lang="ru-RU" sz="2400" dirty="0">
              <a:solidFill>
                <a:prstClr val="black"/>
              </a:solidFill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8738475" y="1173876"/>
            <a:ext cx="3026353" cy="2392284"/>
          </a:xfrm>
          <a:prstGeom prst="rect">
            <a:avLst/>
          </a:prstGeom>
        </p:spPr>
      </p:pic>
      <p:sp>
        <p:nvSpPr>
          <p:cNvPr id="13" name="Прямоугольник 12"/>
          <p:cNvSpPr/>
          <p:nvPr/>
        </p:nvSpPr>
        <p:spPr>
          <a:xfrm>
            <a:off x="8146961" y="3164056"/>
            <a:ext cx="1987265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ru-RU" altLang="ru-RU" sz="2400" b="1" dirty="0" smtClean="0">
                <a:solidFill>
                  <a:srgbClr val="FF0000"/>
                </a:solidFill>
                <a:latin typeface="Monotype Corsiva" panose="03010101010201010101" pitchFamily="66" charset="0"/>
              </a:rPr>
              <a:t>«</a:t>
            </a:r>
            <a:r>
              <a:rPr lang="ru-RU" altLang="ru-RU" sz="2400" b="1" dirty="0" err="1" smtClean="0">
                <a:solidFill>
                  <a:srgbClr val="FF0000"/>
                </a:solidFill>
                <a:latin typeface="Monotype Corsiva" panose="03010101010201010101" pitchFamily="66" charset="0"/>
              </a:rPr>
              <a:t>Светофорик</a:t>
            </a:r>
            <a:r>
              <a:rPr lang="ru-RU" altLang="ru-RU" sz="2400" b="1" dirty="0" smtClean="0">
                <a:solidFill>
                  <a:srgbClr val="FF0000"/>
                </a:solidFill>
                <a:latin typeface="Monotype Corsiva" panose="03010101010201010101" pitchFamily="66" charset="0"/>
              </a:rPr>
              <a:t>»</a:t>
            </a:r>
            <a:endParaRPr lang="ru-RU" sz="2400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6385124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/>
          <p:cNvSpPr/>
          <p:nvPr/>
        </p:nvSpPr>
        <p:spPr>
          <a:xfrm>
            <a:off x="7354406" y="1599363"/>
            <a:ext cx="3547766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>
              <a:spcBef>
                <a:spcPct val="0"/>
              </a:spcBef>
            </a:pPr>
            <a:r>
              <a:rPr lang="ru-RU" altLang="ru-RU" sz="2800" b="1" dirty="0" smtClean="0">
                <a:solidFill>
                  <a:srgbClr val="FF0000"/>
                </a:solidFill>
                <a:latin typeface="Monotype Corsiva" panose="03010101010201010101" pitchFamily="66" charset="0"/>
              </a:rPr>
              <a:t>Лото «Дорожные знаки»</a:t>
            </a:r>
            <a:endParaRPr lang="ru-RU" altLang="ru-RU" sz="2800" b="1" dirty="0">
              <a:solidFill>
                <a:srgbClr val="FF0000"/>
              </a:solidFill>
              <a:latin typeface="Monotype Corsiva" panose="03010101010201010101" pitchFamily="66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65037" y="733407"/>
            <a:ext cx="6329719" cy="5456903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5651990" y="755526"/>
            <a:ext cx="6379333" cy="5412659"/>
          </a:xfrm>
          <a:prstGeom prst="rect">
            <a:avLst/>
          </a:prstGeom>
        </p:spPr>
      </p:pic>
      <p:sp>
        <p:nvSpPr>
          <p:cNvPr id="7" name="Прямоугольник 6"/>
          <p:cNvSpPr/>
          <p:nvPr/>
        </p:nvSpPr>
        <p:spPr>
          <a:xfrm>
            <a:off x="4729486" y="5702940"/>
            <a:ext cx="2457724" cy="523220"/>
          </a:xfrm>
          <a:prstGeom prst="rect">
            <a:avLst/>
          </a:prstGeom>
          <a:solidFill>
            <a:schemeClr val="bg1"/>
          </a:solidFill>
        </p:spPr>
        <p:txBody>
          <a:bodyPr wrap="none">
            <a:spAutoFit/>
          </a:bodyPr>
          <a:lstStyle/>
          <a:p>
            <a:pPr lvl="0">
              <a:spcBef>
                <a:spcPct val="0"/>
              </a:spcBef>
            </a:pPr>
            <a:r>
              <a:rPr lang="ru-RU" altLang="ru-RU" sz="2800" b="1" dirty="0" smtClean="0">
                <a:solidFill>
                  <a:srgbClr val="FF0000"/>
                </a:solidFill>
                <a:latin typeface="Monotype Corsiva" panose="03010101010201010101" pitchFamily="66" charset="0"/>
              </a:rPr>
              <a:t>Выставка работ</a:t>
            </a:r>
            <a:endParaRPr lang="ru-RU" altLang="ru-RU" sz="2800" b="1" dirty="0">
              <a:solidFill>
                <a:srgbClr val="FF0000"/>
              </a:solidFill>
              <a:latin typeface="Monotype Corsiva" panose="03010101010201010101" pitchFamily="66" charset="0"/>
            </a:endParaRPr>
          </a:p>
        </p:txBody>
      </p:sp>
      <p:pic>
        <p:nvPicPr>
          <p:cNvPr id="2" name="Picture 5" descr="http://www.playcast.ru/uploads/2017/09/25/23510602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570884" y="-389227"/>
            <a:ext cx="13130955" cy="7486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0768709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49C2B">
            <a:alpha val="66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67" r="9500"/>
          <a:stretch/>
        </p:blipFill>
        <p:spPr>
          <a:xfrm rot="10800000">
            <a:off x="618803" y="-2"/>
            <a:ext cx="10751575" cy="6592530"/>
          </a:xfrm>
          <a:prstGeom prst="rect">
            <a:avLst/>
          </a:prstGeom>
        </p:spPr>
      </p:pic>
      <p:pic>
        <p:nvPicPr>
          <p:cNvPr id="2" name="Picture 5" descr="http://www.playcast.ru/uploads/2017/09/25/23510602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570888" y="-330234"/>
            <a:ext cx="13130955" cy="7486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8009850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88" name="Picture 12" descr="https://i.pinimg.com/originals/32/8f/fc/328ffccf8ba178319bcff85f21ff4805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07552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2141" y="3691352"/>
            <a:ext cx="1485969" cy="1378291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35850" y="5248383"/>
            <a:ext cx="1197701" cy="1245852"/>
          </a:xfrm>
          <a:prstGeom prst="rect">
            <a:avLst/>
          </a:prstGeom>
        </p:spPr>
      </p:pic>
      <p:pic>
        <p:nvPicPr>
          <p:cNvPr id="7" name="Picture 2" descr="http://malishi74.ru/content/Photo%20for%20topics/pravila_dorozhnogo_dvizheniya_dlya_detej/znak_peshexodnyj_perexod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532435" y="1902995"/>
            <a:ext cx="1478760" cy="1478760"/>
          </a:xfrm>
          <a:prstGeom prst="rect">
            <a:avLst/>
          </a:prstGeom>
          <a:noFill/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55753" y="5248383"/>
            <a:ext cx="1051535" cy="1234011"/>
          </a:xfrm>
          <a:prstGeom prst="rect">
            <a:avLst/>
          </a:prstGeom>
        </p:spPr>
      </p:pic>
      <p:pic>
        <p:nvPicPr>
          <p:cNvPr id="8" name="Picture 14" descr="https://i.pinimg.com/originals/d3/a1/8a/d3a18a7e173d969a3075b490744a06fd.pn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09201" y="2284116"/>
            <a:ext cx="2163127" cy="38509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2" descr="https://ds35spb.ru/images/s12001.pn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83025" y="-63923"/>
            <a:ext cx="2706298" cy="27062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рямоугольник 2"/>
          <p:cNvSpPr/>
          <p:nvPr/>
        </p:nvSpPr>
        <p:spPr>
          <a:xfrm rot="20514382">
            <a:off x="9365282" y="5405785"/>
            <a:ext cx="109694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b="1" dirty="0" smtClean="0">
                <a:solidFill>
                  <a:srgbClr val="FF0000"/>
                </a:solidFill>
              </a:rPr>
              <a:t>Правила</a:t>
            </a:r>
          </a:p>
          <a:p>
            <a:r>
              <a:rPr lang="ru-RU" sz="1400" b="1" dirty="0" smtClean="0">
                <a:solidFill>
                  <a:srgbClr val="FF0000"/>
                </a:solidFill>
              </a:rPr>
              <a:t>     ПДД </a:t>
            </a:r>
            <a:endParaRPr lang="ru-RU" sz="1400" dirty="0"/>
          </a:p>
        </p:txBody>
      </p:sp>
      <p:pic>
        <p:nvPicPr>
          <p:cNvPr id="11" name="Picture 4" descr="http://gamejulia.ru/images/i/podhemniy-perehod.jpg"/>
          <p:cNvPicPr>
            <a:picLocks noChangeAspect="1" noChangeArrowheads="1"/>
          </p:cNvPicPr>
          <p:nvPr/>
        </p:nvPicPr>
        <p:blipFill rotWithShape="1">
          <a:blip r:embed="rId9"/>
          <a:srcRect b="13762"/>
          <a:stretch/>
        </p:blipFill>
        <p:spPr bwMode="auto">
          <a:xfrm>
            <a:off x="2359561" y="5212217"/>
            <a:ext cx="1235163" cy="1278216"/>
          </a:xfrm>
          <a:prstGeom prst="rect">
            <a:avLst/>
          </a:prstGeom>
          <a:noFill/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9298900" y="475812"/>
            <a:ext cx="965977" cy="989125"/>
          </a:xfrm>
          <a:prstGeom prst="rect">
            <a:avLst/>
          </a:prstGeom>
        </p:spPr>
      </p:pic>
      <p:pic>
        <p:nvPicPr>
          <p:cNvPr id="13" name="Рисунок 12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7924523" y="65267"/>
            <a:ext cx="950571" cy="996617"/>
          </a:xfrm>
          <a:prstGeom prst="rect">
            <a:avLst/>
          </a:prstGeom>
        </p:spPr>
      </p:pic>
      <p:pic>
        <p:nvPicPr>
          <p:cNvPr id="14" name="Рисунок 13"/>
          <p:cNvPicPr>
            <a:picLocks noChangeAspect="1"/>
          </p:cNvPicPr>
          <p:nvPr/>
        </p:nvPicPr>
        <p:blipFill rotWithShape="1">
          <a:blip r:embed="rId12"/>
          <a:srcRect r="4716"/>
          <a:stretch/>
        </p:blipFill>
        <p:spPr>
          <a:xfrm>
            <a:off x="10383614" y="65267"/>
            <a:ext cx="1090631" cy="1144101"/>
          </a:xfrm>
          <a:prstGeom prst="rect">
            <a:avLst/>
          </a:prstGeom>
        </p:spPr>
      </p:pic>
      <p:pic>
        <p:nvPicPr>
          <p:cNvPr id="15" name="Рисунок 14"/>
          <p:cNvPicPr>
            <a:picLocks noChangeAspect="1"/>
          </p:cNvPicPr>
          <p:nvPr/>
        </p:nvPicPr>
        <p:blipFill rotWithShape="1">
          <a:blip r:embed="rId13"/>
          <a:srcRect l="3561" t="4143" r="5026" b="4445"/>
          <a:stretch/>
        </p:blipFill>
        <p:spPr>
          <a:xfrm>
            <a:off x="10516349" y="1305904"/>
            <a:ext cx="957896" cy="1017528"/>
          </a:xfrm>
          <a:prstGeom prst="rect">
            <a:avLst/>
          </a:prstGeom>
        </p:spPr>
      </p:pic>
      <p:pic>
        <p:nvPicPr>
          <p:cNvPr id="16" name="Picture 4" descr="http://www.raskrasdetstvo.com/upload/shop_1/2/0/7/item_2074/shop_items_catalog_image2074.jpg"/>
          <p:cNvPicPr>
            <a:picLocks noChangeAspect="1" noChangeArrowheads="1"/>
          </p:cNvPicPr>
          <p:nvPr/>
        </p:nvPicPr>
        <p:blipFill>
          <a:blip r:embed="rId1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2069892" y="2830956"/>
            <a:ext cx="2509585" cy="2381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2237329" y="1437862"/>
            <a:ext cx="4684296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spcBef>
                <a:spcPct val="0"/>
              </a:spcBef>
            </a:pPr>
            <a:r>
              <a:rPr lang="ru-RU" altLang="ru-RU" sz="2400" b="1" dirty="0">
                <a:solidFill>
                  <a:srgbClr val="FF0000"/>
                </a:solidFill>
                <a:latin typeface="Arial Black" panose="020B0A04020102020204" pitchFamily="34" charset="0"/>
              </a:rPr>
              <a:t>СПАСИБО ЗА ВНИМАНИЕ!</a:t>
            </a:r>
          </a:p>
        </p:txBody>
      </p:sp>
      <p:pic>
        <p:nvPicPr>
          <p:cNvPr id="17" name="Picture 5" descr="http://www.playcast.ru/uploads/2017/09/25/23510602.png"/>
          <p:cNvPicPr>
            <a:picLocks noChangeAspect="1" noChangeArrowheads="1"/>
          </p:cNvPicPr>
          <p:nvPr/>
        </p:nvPicPr>
        <p:blipFill rotWithShape="1"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833" t="3940" r="3012" b="3700"/>
          <a:stretch/>
        </p:blipFill>
        <p:spPr bwMode="auto">
          <a:xfrm>
            <a:off x="-162231" y="-250723"/>
            <a:ext cx="12565626" cy="71824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0370659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609</TotalTime>
  <Words>385</Words>
  <Application>Microsoft Office PowerPoint</Application>
  <PresentationFormat>Широкоэкранный</PresentationFormat>
  <Paragraphs>73</Paragraphs>
  <Slides>28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28</vt:i4>
      </vt:variant>
    </vt:vector>
  </HeadingPairs>
  <TitlesOfParts>
    <vt:vector size="35" baseType="lpstr">
      <vt:lpstr>Arial</vt:lpstr>
      <vt:lpstr>Arial Black</vt:lpstr>
      <vt:lpstr>Calibri</vt:lpstr>
      <vt:lpstr>Calibri Light</vt:lpstr>
      <vt:lpstr>Monotype Corsiva</vt:lpstr>
      <vt:lpstr>Times New Roman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SPecialiST RePack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sas</dc:creator>
  <cp:lastModifiedBy>sas</cp:lastModifiedBy>
  <cp:revision>63</cp:revision>
  <dcterms:created xsi:type="dcterms:W3CDTF">2021-10-21T18:07:20Z</dcterms:created>
  <dcterms:modified xsi:type="dcterms:W3CDTF">2021-11-16T07:38:05Z</dcterms:modified>
</cp:coreProperties>
</file>